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5" r:id="rId5"/>
    <p:sldId id="262" r:id="rId6"/>
    <p:sldId id="309" r:id="rId7"/>
    <p:sldId id="286" r:id="rId8"/>
    <p:sldId id="269" r:id="rId9"/>
    <p:sldId id="273" r:id="rId10"/>
    <p:sldId id="268" r:id="rId11"/>
    <p:sldId id="274" r:id="rId12"/>
    <p:sldId id="284" r:id="rId13"/>
    <p:sldId id="278" r:id="rId14"/>
    <p:sldId id="266" r:id="rId15"/>
    <p:sldId id="277" r:id="rId16"/>
    <p:sldId id="282" r:id="rId17"/>
    <p:sldId id="283" r:id="rId18"/>
    <p:sldId id="310" r:id="rId19"/>
    <p:sldId id="295" r:id="rId20"/>
    <p:sldId id="299" r:id="rId21"/>
    <p:sldId id="297" r:id="rId22"/>
    <p:sldId id="298" r:id="rId23"/>
    <p:sldId id="305" r:id="rId24"/>
    <p:sldId id="293" r:id="rId25"/>
    <p:sldId id="289" r:id="rId26"/>
    <p:sldId id="287" r:id="rId27"/>
    <p:sldId id="292" r:id="rId28"/>
    <p:sldId id="294" r:id="rId29"/>
    <p:sldId id="307" r:id="rId30"/>
    <p:sldId id="308" r:id="rId31"/>
    <p:sldId id="288" r:id="rId32"/>
    <p:sldId id="300" r:id="rId33"/>
    <p:sldId id="301" r:id="rId34"/>
    <p:sldId id="302" r:id="rId35"/>
    <p:sldId id="303" r:id="rId36"/>
    <p:sldId id="304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31" r:id="rId55"/>
    <p:sldId id="332" r:id="rId56"/>
    <p:sldId id="333" r:id="rId57"/>
    <p:sldId id="329" r:id="rId58"/>
    <p:sldId id="330" r:id="rId59"/>
    <p:sldId id="334" r:id="rId60"/>
    <p:sldId id="354" r:id="rId61"/>
    <p:sldId id="338" r:id="rId62"/>
    <p:sldId id="357" r:id="rId63"/>
    <p:sldId id="356" r:id="rId64"/>
    <p:sldId id="351" r:id="rId65"/>
    <p:sldId id="352" r:id="rId66"/>
    <p:sldId id="345" r:id="rId67"/>
    <p:sldId id="355" r:id="rId68"/>
    <p:sldId id="347" r:id="rId69"/>
    <p:sldId id="348" r:id="rId70"/>
    <p:sldId id="360" r:id="rId71"/>
    <p:sldId id="361" r:id="rId72"/>
    <p:sldId id="368" r:id="rId73"/>
    <p:sldId id="369" r:id="rId74"/>
    <p:sldId id="364" r:id="rId75"/>
    <p:sldId id="370" r:id="rId76"/>
    <p:sldId id="344" r:id="rId77"/>
    <p:sldId id="358" r:id="rId78"/>
    <p:sldId id="359" r:id="rId79"/>
    <p:sldId id="366" r:id="rId80"/>
    <p:sldId id="367" r:id="rId81"/>
    <p:sldId id="362" r:id="rId82"/>
    <p:sldId id="363" r:id="rId83"/>
    <p:sldId id="365" r:id="rId84"/>
    <p:sldId id="371" r:id="rId85"/>
    <p:sldId id="280" r:id="rId86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87"/>
    </p:embeddedFont>
    <p:embeddedFont>
      <p:font typeface="210 맨발의청춘 R" panose="02020603020101020101" pitchFamily="18" charset="-127"/>
      <p:regular r:id="rId88"/>
    </p:embeddedFont>
    <p:embeddedFont>
      <p:font typeface="아리따-돋움(TTF)-Bold" panose="02020603020101020101" pitchFamily="18" charset="-127"/>
      <p:regular r:id="rId89"/>
    </p:embeddedFont>
    <p:embeddedFont>
      <p:font typeface="아리따-돋움(TTF)-Light" panose="02020603020101020101" pitchFamily="18" charset="-127"/>
      <p:regular r:id="rId90"/>
    </p:embeddedFont>
    <p:embeddedFont>
      <p:font typeface="아리따-돋움(TTF)-Medium" panose="02020603020101020101" pitchFamily="18" charset="-127"/>
      <p:regular r:id="rId91"/>
    </p:embeddedFont>
    <p:embeddedFont>
      <p:font typeface="아리따-돋움(TTF)-SemiBold" panose="02020603020101020101" pitchFamily="18" charset="-127"/>
      <p:regular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4E4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9" autoAdjust="0"/>
    <p:restoredTop sz="96383" autoAdjust="0"/>
  </p:normalViewPr>
  <p:slideViewPr>
    <p:cSldViewPr snapToGrid="0" showGuides="1">
      <p:cViewPr>
        <p:scale>
          <a:sx n="150" d="100"/>
          <a:sy n="150" d="100"/>
        </p:scale>
        <p:origin x="-4086" y="-195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1T11:53:16.6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6 672,'-5'0,"8"0,22 0,11 0,11-6,9-13,6-3,4 1,-10 0,-14 2</inkml:trace>
  <inkml:trace contextRef="#ctx0" brushRef="#br0" timeOffset="1">138 1074,'10'-1,"0"0,1 0,-1-1,0-1,0 0,-1 0,1-1,0 0,-1-1,0 0,0 0,-1-1,1 0,-1-1,1-1,24-22,0 3,2 0,1 3,1 1,39-18,-52 28</inkml:trace>
  <inkml:trace contextRef="#ctx0" brushRef="#br0" timeOffset="2">434 437,'-1'-18,"0"-1,2 1,0 0,1 0,1 0,1 0,0 1,1-1,1 1,1 0,0 0,1 1,4-5,0 0,1 1,1 1,1 0,0 1,1 1,1 0,2 2,0 0,14-10,-27 25,1-1,-1 1,0 0,1 0,-1 1,0 0,1 0,-1 1,0-1,0 1,0 1,0-1,-1 1,1 0,-1 0,1 1,-1 0,0 0,0 0,-1 0,1 1,-1 0,0 0,0 0,-1 0,1 1,-1-1,0 1,-1 0,1 0,0 3,4 5,0 1,-1 0,0 1,-2-1,1 1,-2 0,0 1,-1-1,0 0,-2 1,0-1,0 1,-3 10,-15 15,12-28,28-25,138-36,-72 31,-86 15,0 0,0 1,1-1,-1 1,0 0,0 0,0 0,1 0,-1 0,0 0,0 1,0-1,1 1,-1-1,0 1,0 0,0 0,0 0,0 0,0 0,0 0,-1 1,1-1,0 1,-1-1,1 1,-1 0,1 0,-1-1,0 1,0 0,1 0,-1 0,-1 0,1 1,0-1,-1 0,1 0,-1 0,1 1,-1-1,-5 98,0-87,0 0,0-1,-1 0,-1 0,0-1,0 0,-1 0,0 0,-1-1,-1-1,1 0,-1 0,-1 0,1-2,-7 4,89 4,-68-14,1 1,-1 0,1 1,-1-1,0 1,0 0,0 0,0 0,0 0,0 1,-1-1,0 1,0 0,0 0,0 0,0 1,-1-1,0 1,0-1,0 1,-1 0,1 0,-1 0,0 0,0 0,-1 2,-2 136,2-138,0 0,-1 0,1 0,-1 0,0 0,-1 0,1 0,-1 0,0 0,0-1,-1 1,1-1,-1 1,0-1,0 0,0 0,0 0,-1-1,0 1,1-1,-1 0,-1 0,1 0,0-1,-1 1,1-1,-1 0,0-1,1 1,-1-1,0 0,-4 1,-60-4,-48 13,112-6,0 1,0 0,0 0,1 1,0-1,0 1,1 0,0 0,0 0,0 0,1 1,0-1,0 1,1-1,0 1,0 0,1-1,0 1,1 0,-1 0,1-1,1 1,0 1,-1 13,-12 103,9-124,0 0,0-1,0 1,0 0,0-1,0 0,0 1,0-1,0 0,-1 0,1 0,0 0,0-1,0 1,0 0,0-1,0 0,0 1,0-1,0 0,0 0,0 0,0 0,0-1,1 1,-1 0,1-1,-1 1,1-1,-1 0,1 0,0 1,0-1,0 0,-1 0,-53-147,38 80,-18-58,29 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1T11:53:16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703 0,'-28'41,"-48"109,6 4,7 3,-2 32,46-135,2-7,1 2,3 0,1 0,3 1,2 4,6 263,3-304,0 0,1-1,0 1,1-1,1 0,0 0,0-1,2 1,-1-1,1 0,0-1,1 0,0 0,2 0,-6-6,0 0,0 0,1 0,-1-1,1 0,0 0,0 0,0-1,1 1,-1-1,0-1,1 1,0-1,-1 0,1 0,0 0,-1-1,1 0,0 0,-1-1,1 1,0-1,-1 0,1-1,-1 0,1 0,-1 0,0 0,0-1,0 0,3-2,-2 2,0 0,0-1,0 0,-1 0,1 0,-1-1,0 0,-1 0,1 0,-1 0,0-1,0 0,-1 0,1 0,-1 0,-1 0,1-1,-1 1,0-1,-1 0,1 0,-1 0,-1 1,1-3,-6 4,0 1,0 0,-1 0,1 0,-1 1,0-1,0 1,0 1,0-1,0 1,-1 0,1 1,-1 0,1 0,-1 0,1 1,-1 0,0 0,1 0,-1 1,-1 1,-7-2,0-2,-1 1,0 0,1 1,-1 1,1 1,-1 0,1 1,-1 1,1 1,1 0,-1 0,1 2,0 0,0 0,0 1,1 1,1 1,-1 0,-10 20,1 0,2 2,1 1,1 0,2 1,1 1,2 0,1 1,2 1,2 0,1 0,1 0,1 20,-12 153,9 1,9 1,9 14,-11-214,1 1,0-1,1 0,0 1,0-1,2 0,-1 0,1 0,1 0,0-1,1 1,0-1,1 0,0-1,0 1,1-1,1 0,0-1,0 0,0 0,1-1,1 0,-1-1,1 0,1 0,-1-1,1 0,0-1,5 1,5 1,0-2,0-1,1 0,0-2,0 0,-1-2,1 0,0-1,9-3,-22 3,0 0,0-1,-1 0,1-1,0 0,-1 0,1-1,-1 0,0-1,-1 0,1 0,-1 0,0-1,0 0,0-1,-1 1,0-1,-1-1,1 1,-1-1,0 0,-1 0,1-3,-4 9,-1-1,1 1,-1 0,1 0,-1-1,0 1,0 0,0 0,0-1,-1 1,1 0,-1 0,1 0,-1 0,0-1,0 1,1 0,-1 0,-1 0,1 0,0 1,0-1,-1 0,1 0,-1 1,0-1,1 1,-1-1,0 1,0 0,0 0,0 0,0 0,0 0,0 0,0 1,0-1,0 1,0-1,0 1,-1 0,1 0,0 0,0 0,0 0,-1 0,1 1,0-1,0 1,0-1,0 1,0 0,0 0,0 0,0 0,0 0,0 1,0-1,1 0,-1 1,1 0,-1-1,0 3,-85 129,81-121,-43 96,4 1,6 2,4 2,4 1,6 1,5 2,5 0,4 12,13-87,2 1,1-1,3 0,1-1,2 0,2 0,1-1,2-1,2-1,2 0,1-1,1-1,2-2,2 0,1-2,2 0,-18-19,1-2,0 0,1 0,0-2,1 1,0-2,0 0,1 0,0-1,0-1,1-1,-1 0,1-1,0-1,0 0,1-2,-1 0,10 0,-22-1,0-1,-1 1,1-1,0 1,-1-1,1 0,-1-1,1 1,-1-1,1 1,-1-1,0 0,0 0,0-1,0 1,0-1,-1 1,1-1,-1 0,1 0,-1 0,0 0,0 0,0-1,-1 1,1-1,-1 1,0-1,0 1,0-1,0 0,-1 1,1-1,-1 0,0 0,0 0,-1 1,1-3,0-23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3F242-5D43-4116-B02E-8FCDBC6C6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F1321C-5F40-48CB-8E6E-9A5734CD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1EA6C-0C01-4C63-A709-0713FEE0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D76A2-574C-465D-8FBF-A8836838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8252F-7158-4457-94A9-D059E304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10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107F-1405-452E-9C3A-B880D794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D687A-9BFB-4795-8E29-76839592D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C8C0B-D08F-4A6E-A527-7A295B04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9B1040-E1B8-4FB5-9ACA-79B699E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3E867-7241-479A-B969-0F6F4E41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3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C178DD-7372-42E9-8A80-D26858646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51E17-0363-4191-AC04-7D4711243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A7E2E-5F70-4FCA-B363-218D56FB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5FBF2-54E7-4D0B-B849-4AD27F9E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F44F5-9AD0-4C7D-BF6F-F78A9708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8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7B200-813D-4F69-8697-A559EADA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6DF77-57FE-416B-884B-811A33FB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4594D-FE9D-482E-9AFA-BFA26D168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92133-23BF-40F6-BB90-99F50352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6D318-05EE-4AA9-A1B8-2F91AD96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01B61-D2E4-44CC-8BD0-509A9433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0D9A8-5BC2-422C-913C-61E44F783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829AB-8B33-42AD-9FD3-B6E151A5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4983A-129E-4AA3-835B-003F7ED1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5183C-73F2-4D64-BF41-3A23ED85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1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90DD-3222-4F63-941C-C478528A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EF0EF-9A17-4367-895B-CFB67CCB9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B7E7F-9755-4CB8-AA88-6F83D5B1C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7FD7-E8F9-48F5-ACA6-77841082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61CDCA-76C8-4D7C-9EF5-E1483CDC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17F4F-7D6B-474D-884E-3FE15C20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4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4691E-88D9-446B-9D83-736667E1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E12BF1-CE65-4D76-8F02-B80C656C4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CEF24-3008-4916-B142-827F66A23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946FB7-94C5-4752-BD16-A656C768B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6E387-1CE0-455A-B664-0DD0252D1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694FF-620A-4C75-AD87-3EF8B24D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0B9818-82C1-4B64-AD2D-AD800DA7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982C0-82BD-466D-81BA-0875C19B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C088F-65CC-49E8-AB74-FB878837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5639E2-256E-45B2-A4C6-C3B065C1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F6FF9B-23F9-4F14-9711-FE714508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FA91EC-F346-4102-A72C-64B179DD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1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0EBA3B-BF67-4FF4-BADB-2AE8FA7E6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88F359-F48F-404F-9BC2-964D48C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F70E8-EA4F-4C69-BB85-DDA3F06F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7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56D17-4D27-4185-A563-5D37EC3F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E622F-84E0-4C03-A95E-9F0E6BBA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BEB35-F551-421D-826E-DCD8DF8E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7329E-1AFD-4475-96D2-5084BCA3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C0D708-9864-43EF-B302-24D1A906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E7096-EAD1-496A-9A08-E0371BA2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7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72442-015E-4595-86BC-C0CFE0C6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05A43-6910-4E47-B722-84B50CD48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16D0F-6F4B-4323-B8E4-871EE326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5D093-5A0F-40EC-900A-15D0C70E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97A01-18A8-4C3F-9E22-0B80C54C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9A73C4-6ADF-45BE-8B85-A4C07832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7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1D6078-2061-401A-8B76-B0679A15E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2573BF-2EFA-4AB7-97AC-3C9458299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3FB25-73F2-4F44-9820-15C00972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7019D-BA22-4321-88D6-6DDC626545A9}" type="datetimeFigureOut">
              <a:rPr lang="ko-KR" altLang="en-US" smtClean="0"/>
              <a:t>2019-06-11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0ED61-1573-42F8-A741-A6509B24F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2B958-EB14-4370-A8EA-209C0441B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CE98A-D419-4D36-BAB0-FB2F78B67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4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82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77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1.png"/><Relationship Id="rId7" Type="http://schemas.openxmlformats.org/officeDocument/2006/relationships/image" Target="../media/image9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85391-EADF-4941-8E7E-636866F741AB}"/>
              </a:ext>
            </a:extLst>
          </p:cNvPr>
          <p:cNvSpPr/>
          <p:nvPr/>
        </p:nvSpPr>
        <p:spPr>
          <a:xfrm>
            <a:off x="4632251" y="2880360"/>
            <a:ext cx="2927498" cy="1097280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5469867" y="3075057"/>
            <a:ext cx="125226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BTS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DA831-D666-495C-9382-B013FBCC553A}"/>
              </a:ext>
            </a:extLst>
          </p:cNvPr>
          <p:cNvSpPr txBox="1"/>
          <p:nvPr/>
        </p:nvSpPr>
        <p:spPr>
          <a:xfrm>
            <a:off x="9797724" y="5256222"/>
            <a:ext cx="2010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1560058 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황주호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1560050 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전진원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1560008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김성준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1560057 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홍승의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E0E2C-DBD3-4E89-AF50-B0E81B2B2FDE}"/>
              </a:ext>
            </a:extLst>
          </p:cNvPr>
          <p:cNvSpPr txBox="1"/>
          <p:nvPr/>
        </p:nvSpPr>
        <p:spPr>
          <a:xfrm>
            <a:off x="417741" y="408847"/>
            <a:ext cx="9893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UI/UX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648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/>
          <a:stretch/>
        </p:blipFill>
        <p:spPr>
          <a:xfrm>
            <a:off x="884073" y="1555278"/>
            <a:ext cx="2930388" cy="29438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4309" y="1925333"/>
            <a:ext cx="3570501" cy="2995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31659" y="1676873"/>
            <a:ext cx="38506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정류장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즐겨찾기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노선도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도착 시간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위치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31659" y="4499096"/>
            <a:ext cx="385064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화면에 버스 시간이 나오지 않는다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즐겨찾기시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시간이 나오지 않고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정류장으로 터치 시 나온다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87"/>
          <a:stretch/>
        </p:blipFill>
        <p:spPr>
          <a:xfrm>
            <a:off x="2818253" y="2470190"/>
            <a:ext cx="2880480" cy="30495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D7DF59-20F2-4C87-AB74-ADE8C73E416D}"/>
              </a:ext>
            </a:extLst>
          </p:cNvPr>
          <p:cNvSpPr/>
          <p:nvPr/>
        </p:nvSpPr>
        <p:spPr>
          <a:xfrm>
            <a:off x="3261555" y="673240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대전 버스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71" y="1612624"/>
            <a:ext cx="3850776" cy="3620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721182" y="565630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대전 버스</a:t>
            </a:r>
          </a:p>
        </p:txBody>
      </p:sp>
    </p:spTree>
    <p:extLst>
      <p:ext uri="{BB962C8B-B14F-4D97-AF65-F5344CB8AC3E}">
        <p14:creationId xmlns:p14="http://schemas.microsoft.com/office/powerpoint/2010/main" val="20069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148339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1432596"/>
            <a:ext cx="3326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43351" y="4943717"/>
            <a:ext cx="3850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시작 화면에 버스 도착 시간 알림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43007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4249906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43351" y="2114424"/>
            <a:ext cx="385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도착 시간 알림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위치 알림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출발 시간 알림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21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192180" y="571532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 모바일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42" y="1824545"/>
            <a:ext cx="3564510" cy="35645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1579B1-7B31-4D82-A4A4-1B4FD5362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301" r="548" b="30467"/>
          <a:stretch/>
        </p:blipFill>
        <p:spPr>
          <a:xfrm>
            <a:off x="959439" y="3425375"/>
            <a:ext cx="2027862" cy="23491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43" y="4380235"/>
            <a:ext cx="3278508" cy="16963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573129"/>
            <a:ext cx="2343150" cy="1569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E91D14-9DC5-4179-AE50-6AB392D293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00" r="-243" b="8560"/>
          <a:stretch/>
        </p:blipFill>
        <p:spPr>
          <a:xfrm>
            <a:off x="3416953" y="1498278"/>
            <a:ext cx="2216518" cy="38541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95" y="1290320"/>
            <a:ext cx="2535022" cy="29328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31659" y="1731569"/>
            <a:ext cx="385064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편도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왕복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가는 날짜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좌석 등급으로 예매가 가능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자신이 예매한 시간을 확인 및 변경이 가능하다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31659" y="4499096"/>
            <a:ext cx="3850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모바일에서 예매한 승차권을 종이승차권으로 발매하면 터미널의 매표창구에서 취소를 해야함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※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모바일에서 취소 불가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0C0FF0-3697-41F6-AA93-27A7D7AAA379}"/>
              </a:ext>
            </a:extLst>
          </p:cNvPr>
          <p:cNvSpPr/>
          <p:nvPr/>
        </p:nvSpPr>
        <p:spPr>
          <a:xfrm>
            <a:off x="3261555" y="673240"/>
            <a:ext cx="184377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 모바일</a:t>
            </a:r>
          </a:p>
        </p:txBody>
      </p:sp>
    </p:spTree>
    <p:extLst>
      <p:ext uri="{BB962C8B-B14F-4D97-AF65-F5344CB8AC3E}">
        <p14:creationId xmlns:p14="http://schemas.microsoft.com/office/powerpoint/2010/main" val="408762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121293" y="3281393"/>
            <a:ext cx="506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 터미널에 가서 표를 구매할 필요가 없음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친절하게 이용안내 기능이 있음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터미널 정보의 위치와 전화 기능도 있음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508995" y="251417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75575" y="2463374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342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779882" y="573861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14" y="1850736"/>
            <a:ext cx="3512128" cy="351212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2B25CB-4C4B-4E6E-A53E-48F86F48A349}"/>
              </a:ext>
            </a:extLst>
          </p:cNvPr>
          <p:cNvGrpSpPr/>
          <p:nvPr/>
        </p:nvGrpSpPr>
        <p:grpSpPr>
          <a:xfrm>
            <a:off x="719059" y="1814642"/>
            <a:ext cx="5163422" cy="3732870"/>
            <a:chOff x="719059" y="1814642"/>
            <a:chExt cx="5163422" cy="373287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059" y="1814642"/>
              <a:ext cx="1724785" cy="373287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7696" y="1814642"/>
              <a:ext cx="1724785" cy="373287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6222" y="1814642"/>
              <a:ext cx="1724785" cy="373287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701F95-1706-4044-92D8-541B70709F89}"/>
              </a:ext>
            </a:extLst>
          </p:cNvPr>
          <p:cNvGrpSpPr/>
          <p:nvPr/>
        </p:nvGrpSpPr>
        <p:grpSpPr>
          <a:xfrm>
            <a:off x="980452" y="1196297"/>
            <a:ext cx="4661308" cy="5075886"/>
            <a:chOff x="980452" y="1196297"/>
            <a:chExt cx="4661308" cy="507588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452" y="1255094"/>
              <a:ext cx="2318162" cy="501708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8614" y="1196297"/>
              <a:ext cx="2343146" cy="507116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1700579"/>
            <a:ext cx="41931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일반 택시와 블랙 서비스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 이용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등록된 카드로 이용료 결제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예상 이동 시간 및 예상 요금 확인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 및 가족에게 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 서비스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79" y="4522802"/>
            <a:ext cx="46046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일반 호출이 아닌 스마트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이용료가 부과 된다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등록된 카드로 결제 실패 시 결제가 힘들다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6B093D-1956-459A-BC2D-3396030DD0BB}"/>
              </a:ext>
            </a:extLst>
          </p:cNvPr>
          <p:cNvSpPr/>
          <p:nvPr/>
        </p:nvSpPr>
        <p:spPr>
          <a:xfrm>
            <a:off x="3261555" y="673240"/>
            <a:ext cx="117532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19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118690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1136103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5016398"/>
            <a:ext cx="77818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전 기사님에게 직접 결제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또는 어플로 결제 버튼을 눌러 결제 한다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목적지를 보고 가려 받는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기사님들에게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패널티를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준다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446848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4417686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1852528"/>
            <a:ext cx="841566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호출 시 출발지와 목적지 지정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 블랙 서비스로 일반 택시와는 다르게 전문 기사들이 이용하는 택시 이용 가능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등록해둔 카드로 연동 결제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 평점 서비스로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컴플레인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등을 편하게 어플로 접수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예상 이동 시간 및 이용 요금을 미리 확인 가능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 및 가족에게 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 서비스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61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321669" y="581542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65" y="1723204"/>
            <a:ext cx="3749734" cy="374973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D701F95-1706-4044-92D8-541B70709F89}"/>
              </a:ext>
            </a:extLst>
          </p:cNvPr>
          <p:cNvGrpSpPr/>
          <p:nvPr/>
        </p:nvGrpSpPr>
        <p:grpSpPr>
          <a:xfrm>
            <a:off x="980452" y="1255096"/>
            <a:ext cx="4636324" cy="5017084"/>
            <a:chOff x="980452" y="1255096"/>
            <a:chExt cx="4636324" cy="501708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8614" y="1255096"/>
              <a:ext cx="2318162" cy="50170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452" y="1255096"/>
              <a:ext cx="2318162" cy="501708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2B25CB-4C4B-4E6E-A53E-48F86F48A349}"/>
              </a:ext>
            </a:extLst>
          </p:cNvPr>
          <p:cNvGrpSpPr/>
          <p:nvPr/>
        </p:nvGrpSpPr>
        <p:grpSpPr>
          <a:xfrm>
            <a:off x="719059" y="1814643"/>
            <a:ext cx="5163422" cy="3732868"/>
            <a:chOff x="719059" y="1814643"/>
            <a:chExt cx="5163422" cy="373286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059" y="1814643"/>
              <a:ext cx="1724785" cy="373286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696" y="1814643"/>
              <a:ext cx="1724785" cy="373286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6222" y="1814643"/>
              <a:ext cx="1724785" cy="373286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1676873"/>
            <a:ext cx="449295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노선 중 급행역만 볼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지하철간 최소 시간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 구간을 볼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 지역 노선도도 쉽게 볼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1" y="4366895"/>
            <a:ext cx="4492949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 가능한 노선이 많을 경우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출구 정보와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빠른 환승 번호가 다른 경우가 많다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시간이 바뀌면 반영되기 까지 시간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소요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</a:t>
            </a:r>
            <a:r>
              <a:rPr lang="ko-KR" altLang="en-US" sz="28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점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261555" y="673240"/>
            <a:ext cx="163538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 지하철</a:t>
            </a:r>
          </a:p>
        </p:txBody>
      </p:sp>
    </p:spTree>
    <p:extLst>
      <p:ext uri="{BB962C8B-B14F-4D97-AF65-F5344CB8AC3E}">
        <p14:creationId xmlns:p14="http://schemas.microsoft.com/office/powerpoint/2010/main" val="26909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118690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1136103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4921992"/>
            <a:ext cx="77818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출구 번호 및 빠른 환승 번호를 맞춘다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시간이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변경되면 최신화 되는데 시간이 걸린다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혼잡도를 표시 하여 어떤 칸에 사람이 얼마나 있는지 표시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75820" y="437408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42400" y="4323280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253794" y="1852528"/>
            <a:ext cx="8415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이동 시 최단 경로를 볼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급행 역 및 경전철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자기부상열차 등 을 한번에 볼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노선의 급행 정보만 볼 수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거의 실시간 운행 정보를 보여준다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사고 및 열차 고장 시 다른 노선으로 환승하라고 알려준다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6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367896" cy="4412941"/>
            <a:chOff x="1280062" y="1289588"/>
            <a:chExt cx="9367896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46322" y="2423767"/>
              <a:ext cx="2701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 </a:t>
              </a:r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사용자 조사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53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30787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257073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 리뷰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1859340"/>
            <a:ext cx="4161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배차 간격 및 버스 진입 시간이 오류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버스 위치의 중요도가 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배차간격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버스시간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버스위치 오류가 발생하여 제 기능을 하지 못함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2977056"/>
            <a:ext cx="3647399" cy="657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1525730"/>
            <a:ext cx="3448531" cy="10860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3875552"/>
            <a:ext cx="3647399" cy="12232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655787-C050-48F8-8215-22BEDB7A6738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7691AD-69C5-456D-ACD8-AEE9D2B157C1}"/>
              </a:ext>
            </a:extLst>
          </p:cNvPr>
          <p:cNvSpPr/>
          <p:nvPr/>
        </p:nvSpPr>
        <p:spPr>
          <a:xfrm>
            <a:off x="2223799" y="5738614"/>
            <a:ext cx="118974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대전 버스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478026-97CA-4514-8FCE-BE5638A395B2}"/>
              </a:ext>
            </a:extLst>
          </p:cNvPr>
          <p:cNvSpPr/>
          <p:nvPr/>
        </p:nvSpPr>
        <p:spPr>
          <a:xfrm>
            <a:off x="6819360" y="37625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C025E-3203-40C9-9854-E21531854903}"/>
              </a:ext>
            </a:extLst>
          </p:cNvPr>
          <p:cNvSpPr/>
          <p:nvPr/>
        </p:nvSpPr>
        <p:spPr>
          <a:xfrm>
            <a:off x="7385940" y="3711706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개선 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86410A-4990-49A5-A4A3-AC1F8605883D}"/>
              </a:ext>
            </a:extLst>
          </p:cNvPr>
          <p:cNvSpPr txBox="1"/>
          <p:nvPr/>
        </p:nvSpPr>
        <p:spPr>
          <a:xfrm>
            <a:off x="7195280" y="4313973"/>
            <a:ext cx="4319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데이터를 받아와 새로 고침 기능의 시간을 단축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통한 위치기반 서비스 활용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96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1D4249-5A1C-4398-9C54-7226D124C41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DEB15E-6D5E-47E9-A0F1-49CE3D5578DD}"/>
              </a:ext>
            </a:extLst>
          </p:cNvPr>
          <p:cNvSpPr/>
          <p:nvPr/>
        </p:nvSpPr>
        <p:spPr>
          <a:xfrm>
            <a:off x="816876" y="487680"/>
            <a:ext cx="1015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목차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CF6102-3F0B-4B9D-A90C-A893A267C908}"/>
              </a:ext>
            </a:extLst>
          </p:cNvPr>
          <p:cNvGrpSpPr/>
          <p:nvPr/>
        </p:nvGrpSpPr>
        <p:grpSpPr>
          <a:xfrm>
            <a:off x="1107659" y="1896902"/>
            <a:ext cx="1400575" cy="1532098"/>
            <a:chOff x="1831897" y="2311400"/>
            <a:chExt cx="1400575" cy="153209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A62D7F4-0E95-4208-A698-8FD30A08CA24}"/>
                </a:ext>
              </a:extLst>
            </p:cNvPr>
            <p:cNvSpPr/>
            <p:nvPr/>
          </p:nvSpPr>
          <p:spPr>
            <a:xfrm>
              <a:off x="1831897" y="23114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526F7E2-1B07-4C7A-BDDD-0039CB064AAB}"/>
                </a:ext>
              </a:extLst>
            </p:cNvPr>
            <p:cNvSpPr/>
            <p:nvPr/>
          </p:nvSpPr>
          <p:spPr>
            <a:xfrm rot="2304917">
              <a:off x="2051262" y="27258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7A4B09-F30B-44D8-8457-07DBBA5EB3EF}"/>
              </a:ext>
            </a:extLst>
          </p:cNvPr>
          <p:cNvGrpSpPr/>
          <p:nvPr/>
        </p:nvGrpSpPr>
        <p:grpSpPr>
          <a:xfrm>
            <a:off x="3299532" y="1896902"/>
            <a:ext cx="1400575" cy="1532098"/>
            <a:chOff x="1984297" y="2463800"/>
            <a:chExt cx="1400575" cy="153209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D52EBE0-3AF6-4704-9C07-DA570C270022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2B233D9-9519-4DB6-864C-23C702C5C9D8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2F7D6F-8BDE-4A9F-8306-EA674B9ADA2D}"/>
              </a:ext>
            </a:extLst>
          </p:cNvPr>
          <p:cNvGrpSpPr/>
          <p:nvPr/>
        </p:nvGrpSpPr>
        <p:grpSpPr>
          <a:xfrm>
            <a:off x="5473994" y="1896902"/>
            <a:ext cx="1400575" cy="1532098"/>
            <a:chOff x="5390460" y="2523544"/>
            <a:chExt cx="1400575" cy="15320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9F779D8-CF5F-479D-98A4-4EA903AF09B7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8579B3B-EDF8-47A1-892E-E3DFA828CA96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09283BD-3A0E-4167-B337-1A93D8D84A20}"/>
              </a:ext>
            </a:extLst>
          </p:cNvPr>
          <p:cNvGrpSpPr/>
          <p:nvPr/>
        </p:nvGrpSpPr>
        <p:grpSpPr>
          <a:xfrm>
            <a:off x="7640441" y="1896902"/>
            <a:ext cx="1400575" cy="1532098"/>
            <a:chOff x="5390460" y="2523544"/>
            <a:chExt cx="1400575" cy="153209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C85E593-0A7A-4C17-BB86-EEC3C8526C51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259083-3322-4544-BB76-C94DE5139AAF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E2CE54E-17B9-48A4-A5EA-9E5AF0D200D9}"/>
              </a:ext>
            </a:extLst>
          </p:cNvPr>
          <p:cNvSpPr txBox="1"/>
          <p:nvPr/>
        </p:nvSpPr>
        <p:spPr>
          <a:xfrm>
            <a:off x="1689842" y="2465862"/>
            <a:ext cx="455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4EAC0-E071-4AAF-B4BD-33FF654353E6}"/>
              </a:ext>
            </a:extLst>
          </p:cNvPr>
          <p:cNvSpPr txBox="1"/>
          <p:nvPr/>
        </p:nvSpPr>
        <p:spPr>
          <a:xfrm>
            <a:off x="3881715" y="2454999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D131C-68E4-439C-B747-BFAFA5B03545}"/>
              </a:ext>
            </a:extLst>
          </p:cNvPr>
          <p:cNvSpPr txBox="1"/>
          <p:nvPr/>
        </p:nvSpPr>
        <p:spPr>
          <a:xfrm>
            <a:off x="6051565" y="2465862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5F938F-94B2-4AB9-B49E-3FD6032AB416}"/>
              </a:ext>
            </a:extLst>
          </p:cNvPr>
          <p:cNvSpPr txBox="1"/>
          <p:nvPr/>
        </p:nvSpPr>
        <p:spPr>
          <a:xfrm>
            <a:off x="8200293" y="2454998"/>
            <a:ext cx="551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7406A6-246F-40B9-92C3-6AF2A143BA6A}"/>
              </a:ext>
            </a:extLst>
          </p:cNvPr>
          <p:cNvSpPr/>
          <p:nvPr/>
        </p:nvSpPr>
        <p:spPr>
          <a:xfrm>
            <a:off x="1128542" y="3343047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백그라운드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1B74D4-143C-4054-85C1-08E3CE2061AF}"/>
              </a:ext>
            </a:extLst>
          </p:cNvPr>
          <p:cNvSpPr/>
          <p:nvPr/>
        </p:nvSpPr>
        <p:spPr>
          <a:xfrm>
            <a:off x="3299532" y="3343047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앱의 정의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3902970-54B2-42E9-B9D1-C04D8DDFF04E}"/>
              </a:ext>
            </a:extLst>
          </p:cNvPr>
          <p:cNvSpPr/>
          <p:nvPr/>
        </p:nvSpPr>
        <p:spPr>
          <a:xfrm>
            <a:off x="5528763" y="3343047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벤치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마킹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440527-7921-4746-8457-65CE057AAAEA}"/>
              </a:ext>
            </a:extLst>
          </p:cNvPr>
          <p:cNvGrpSpPr/>
          <p:nvPr/>
        </p:nvGrpSpPr>
        <p:grpSpPr>
          <a:xfrm>
            <a:off x="9764916" y="1896902"/>
            <a:ext cx="1400575" cy="1532098"/>
            <a:chOff x="1984297" y="2463800"/>
            <a:chExt cx="1400575" cy="1532098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C83213B-5319-4BDC-8091-4890564C8034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89B3459-0468-4F5C-AEFA-8466E9E59D1B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AF185B-2E80-4C48-AA7C-61343E14761A}"/>
              </a:ext>
            </a:extLst>
          </p:cNvPr>
          <p:cNvSpPr txBox="1"/>
          <p:nvPr/>
        </p:nvSpPr>
        <p:spPr>
          <a:xfrm>
            <a:off x="10406019" y="2435635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BA45ED-09D1-44CA-8B50-160BFDEB3CFD}"/>
              </a:ext>
            </a:extLst>
          </p:cNvPr>
          <p:cNvSpPr/>
          <p:nvPr/>
        </p:nvSpPr>
        <p:spPr>
          <a:xfrm>
            <a:off x="7547647" y="3343047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이용자 조사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C6B4FD-0CEB-4270-BFDA-CDFE2BB353AC}"/>
              </a:ext>
            </a:extLst>
          </p:cNvPr>
          <p:cNvSpPr/>
          <p:nvPr/>
        </p:nvSpPr>
        <p:spPr>
          <a:xfrm>
            <a:off x="9798107" y="3343047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시나리오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E5F1E1D-1B66-498E-A9B4-35E538C786D5}"/>
              </a:ext>
            </a:extLst>
          </p:cNvPr>
          <p:cNvGrpSpPr/>
          <p:nvPr/>
        </p:nvGrpSpPr>
        <p:grpSpPr>
          <a:xfrm>
            <a:off x="1104216" y="4003557"/>
            <a:ext cx="1400575" cy="1532098"/>
            <a:chOff x="1831897" y="2311400"/>
            <a:chExt cx="1400575" cy="1532098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36FBA5CB-295B-4C9C-86F2-1F81C297BD64}"/>
                </a:ext>
              </a:extLst>
            </p:cNvPr>
            <p:cNvSpPr/>
            <p:nvPr/>
          </p:nvSpPr>
          <p:spPr>
            <a:xfrm>
              <a:off x="1831897" y="23114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B12D64FD-294B-4E16-BBFE-8DF175CF2ADF}"/>
                </a:ext>
              </a:extLst>
            </p:cNvPr>
            <p:cNvSpPr/>
            <p:nvPr/>
          </p:nvSpPr>
          <p:spPr>
            <a:xfrm rot="2304917">
              <a:off x="2051262" y="27258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C45D4FB-789E-40A0-9985-4C829653846D}"/>
              </a:ext>
            </a:extLst>
          </p:cNvPr>
          <p:cNvGrpSpPr/>
          <p:nvPr/>
        </p:nvGrpSpPr>
        <p:grpSpPr>
          <a:xfrm>
            <a:off x="3296089" y="4003557"/>
            <a:ext cx="1400575" cy="1532098"/>
            <a:chOff x="1984297" y="2463800"/>
            <a:chExt cx="1400575" cy="1532098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0BA050AF-73E7-4F83-9C5B-0B0D98E9588B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BFB5C64D-2DA6-4CBF-9CED-8B021B0B52B6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5DF374F-9815-4E3D-9A07-1B2CEC062A74}"/>
              </a:ext>
            </a:extLst>
          </p:cNvPr>
          <p:cNvGrpSpPr/>
          <p:nvPr/>
        </p:nvGrpSpPr>
        <p:grpSpPr>
          <a:xfrm>
            <a:off x="5470551" y="4003557"/>
            <a:ext cx="1400575" cy="1532098"/>
            <a:chOff x="5390460" y="2523544"/>
            <a:chExt cx="1400575" cy="1532098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FAC506-5C75-4D96-B153-02B105BD1260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8FC22EF4-75BE-436F-BAD2-74E9FD8C01B5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938909C-BE6B-43D6-AD75-DB19995499AB}"/>
              </a:ext>
            </a:extLst>
          </p:cNvPr>
          <p:cNvGrpSpPr/>
          <p:nvPr/>
        </p:nvGrpSpPr>
        <p:grpSpPr>
          <a:xfrm>
            <a:off x="7636998" y="4003557"/>
            <a:ext cx="1400575" cy="1532098"/>
            <a:chOff x="5390460" y="2523544"/>
            <a:chExt cx="1400575" cy="1532098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D63F9486-567C-4086-A3B0-2E6F2A893209}"/>
                </a:ext>
              </a:extLst>
            </p:cNvPr>
            <p:cNvSpPr/>
            <p:nvPr/>
          </p:nvSpPr>
          <p:spPr>
            <a:xfrm>
              <a:off x="5390460" y="2523544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52C6FBDB-E56A-4605-9464-2018CA447377}"/>
                </a:ext>
              </a:extLst>
            </p:cNvPr>
            <p:cNvSpPr/>
            <p:nvPr/>
          </p:nvSpPr>
          <p:spPr>
            <a:xfrm rot="2304917">
              <a:off x="5609825" y="2938042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4A537654-DCDD-4E6C-8E95-C3E1FD4AE7B6}"/>
              </a:ext>
            </a:extLst>
          </p:cNvPr>
          <p:cNvSpPr txBox="1"/>
          <p:nvPr/>
        </p:nvSpPr>
        <p:spPr>
          <a:xfrm>
            <a:off x="1686399" y="4572517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3146B3-8736-4DA8-B303-AEEE3FBF48A3}"/>
              </a:ext>
            </a:extLst>
          </p:cNvPr>
          <p:cNvSpPr txBox="1"/>
          <p:nvPr/>
        </p:nvSpPr>
        <p:spPr>
          <a:xfrm>
            <a:off x="3878272" y="4561654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25BA5C-F3CA-4A79-BD20-4B48D63FCB2B}"/>
              </a:ext>
            </a:extLst>
          </p:cNvPr>
          <p:cNvSpPr txBox="1"/>
          <p:nvPr/>
        </p:nvSpPr>
        <p:spPr>
          <a:xfrm>
            <a:off x="6048122" y="4572517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8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5FEFC3-6032-48E4-9012-2DF1EEB66618}"/>
              </a:ext>
            </a:extLst>
          </p:cNvPr>
          <p:cNvSpPr txBox="1"/>
          <p:nvPr/>
        </p:nvSpPr>
        <p:spPr>
          <a:xfrm>
            <a:off x="8196850" y="4561653"/>
            <a:ext cx="537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A7CE127-2A2D-4792-BCB9-03E3AD2CA5FB}"/>
              </a:ext>
            </a:extLst>
          </p:cNvPr>
          <p:cNvSpPr/>
          <p:nvPr/>
        </p:nvSpPr>
        <p:spPr>
          <a:xfrm>
            <a:off x="997986" y="5449702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펑션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리스트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F221BB7-29AD-4715-84B8-E5EAB45953A7}"/>
              </a:ext>
            </a:extLst>
          </p:cNvPr>
          <p:cNvSpPr/>
          <p:nvPr/>
        </p:nvSpPr>
        <p:spPr>
          <a:xfrm>
            <a:off x="3347280" y="5449702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5F9E563-06F8-4CC4-8A4C-DF01F9F1790F}"/>
              </a:ext>
            </a:extLst>
          </p:cNvPr>
          <p:cNvSpPr/>
          <p:nvPr/>
        </p:nvSpPr>
        <p:spPr>
          <a:xfrm>
            <a:off x="5369679" y="5449702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 화면 구성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F139885D-2F72-4D98-B29B-2A8AB6CD5C25}"/>
              </a:ext>
            </a:extLst>
          </p:cNvPr>
          <p:cNvGrpSpPr/>
          <p:nvPr/>
        </p:nvGrpSpPr>
        <p:grpSpPr>
          <a:xfrm>
            <a:off x="9761473" y="4003557"/>
            <a:ext cx="1400575" cy="1532098"/>
            <a:chOff x="1984297" y="2463800"/>
            <a:chExt cx="1400575" cy="1532098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29ADC96D-5F0C-4165-B4BF-41371AD20918}"/>
                </a:ext>
              </a:extLst>
            </p:cNvPr>
            <p:cNvSpPr/>
            <p:nvPr/>
          </p:nvSpPr>
          <p:spPr>
            <a:xfrm>
              <a:off x="1984297" y="2463800"/>
              <a:ext cx="1155143" cy="11176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222791D-34F0-400C-A4A5-A524DF68CA3E}"/>
                </a:ext>
              </a:extLst>
            </p:cNvPr>
            <p:cNvSpPr/>
            <p:nvPr/>
          </p:nvSpPr>
          <p:spPr>
            <a:xfrm rot="2304917">
              <a:off x="2203662" y="2878298"/>
              <a:ext cx="1181210" cy="1117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1E31702-798B-4DBB-AC6F-66A0BC93CB80}"/>
              </a:ext>
            </a:extLst>
          </p:cNvPr>
          <p:cNvSpPr txBox="1"/>
          <p:nvPr/>
        </p:nvSpPr>
        <p:spPr>
          <a:xfrm>
            <a:off x="10333406" y="4542290"/>
            <a:ext cx="80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endParaRPr lang="ko-KR" altLang="en-US" sz="4400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417C4AB-D6B7-4D77-A475-963283A085D7}"/>
              </a:ext>
            </a:extLst>
          </p:cNvPr>
          <p:cNvSpPr/>
          <p:nvPr/>
        </p:nvSpPr>
        <p:spPr>
          <a:xfrm>
            <a:off x="7434635" y="5449702"/>
            <a:ext cx="1609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플로우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C0B40AA-CDB9-44BE-8E37-1A78FEECF4E4}"/>
              </a:ext>
            </a:extLst>
          </p:cNvPr>
          <p:cNvSpPr/>
          <p:nvPr/>
        </p:nvSpPr>
        <p:spPr>
          <a:xfrm>
            <a:off x="9714163" y="5449702"/>
            <a:ext cx="1383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 동영상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2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0871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036320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 리뷰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964121" y="1561245"/>
            <a:ext cx="4790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예약 대기 기능 시 알람이 오지 않고 예매 취소문제 발생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예매 시 어플 내 캡쳐 기능이 제한되어 표를 전달 할 수 없다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1857921"/>
            <a:ext cx="3647399" cy="885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2884684"/>
            <a:ext cx="3647399" cy="825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3811781"/>
            <a:ext cx="3647399" cy="10408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ED104E-09FF-42DD-AE6F-99AA27C91CDC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EBB899-F997-48EB-9905-C53C39A2B802}"/>
              </a:ext>
            </a:extLst>
          </p:cNvPr>
          <p:cNvSpPr/>
          <p:nvPr/>
        </p:nvSpPr>
        <p:spPr>
          <a:xfrm>
            <a:off x="2223799" y="5738614"/>
            <a:ext cx="118974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코레일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181322-9D66-4C1C-9764-A77D46B9F7D0}"/>
              </a:ext>
            </a:extLst>
          </p:cNvPr>
          <p:cNvSpPr/>
          <p:nvPr/>
        </p:nvSpPr>
        <p:spPr>
          <a:xfrm>
            <a:off x="6819360" y="37625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410F88-AF15-4E92-A16D-E565F896D9E4}"/>
              </a:ext>
            </a:extLst>
          </p:cNvPr>
          <p:cNvSpPr/>
          <p:nvPr/>
        </p:nvSpPr>
        <p:spPr>
          <a:xfrm>
            <a:off x="7385940" y="3711706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개선 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A1DA5-AF84-450F-9E16-291AE63E400E}"/>
              </a:ext>
            </a:extLst>
          </p:cNvPr>
          <p:cNvSpPr txBox="1"/>
          <p:nvPr/>
        </p:nvSpPr>
        <p:spPr>
          <a:xfrm>
            <a:off x="6889309" y="4629854"/>
            <a:ext cx="4940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 받을 기능을 사용자가 선택 할 수 있게 한다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예매한 표를 선물하기 기능을 통해 전달되도록 한다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1712252"/>
            <a:ext cx="4124552" cy="982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3970980"/>
            <a:ext cx="4124552" cy="1653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22" y="2410521"/>
            <a:ext cx="4124552" cy="14604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FDE50F-776F-42A6-929D-E553C31FA5A6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6B9D47-DEDB-4BF1-B80A-D51C586D67A4}"/>
              </a:ext>
            </a:extLst>
          </p:cNvPr>
          <p:cNvSpPr/>
          <p:nvPr/>
        </p:nvSpPr>
        <p:spPr>
          <a:xfrm>
            <a:off x="2223799" y="5738614"/>
            <a:ext cx="108234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카카오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0871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036320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 리뷰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964121" y="1561245"/>
            <a:ext cx="48653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위치서비스를 켰음에도 불구하고 잘 인식되지 않는다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내 편리한 기능을 택시기사들에게 악용 당해 피해를 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 호출 기능을 자세히 설명하지 않아 택시기사와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승객간의 마찰이 발생한다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181322-9D66-4C1C-9764-A77D46B9F7D0}"/>
              </a:ext>
            </a:extLst>
          </p:cNvPr>
          <p:cNvSpPr/>
          <p:nvPr/>
        </p:nvSpPr>
        <p:spPr>
          <a:xfrm>
            <a:off x="6819360" y="37625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410F88-AF15-4E92-A16D-E565F896D9E4}"/>
              </a:ext>
            </a:extLst>
          </p:cNvPr>
          <p:cNvSpPr/>
          <p:nvPr/>
        </p:nvSpPr>
        <p:spPr>
          <a:xfrm>
            <a:off x="7385940" y="3711706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개선 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7A1DA5-AF84-450F-9E16-291AE63E400E}"/>
              </a:ext>
            </a:extLst>
          </p:cNvPr>
          <p:cNvSpPr txBox="1"/>
          <p:nvPr/>
        </p:nvSpPr>
        <p:spPr>
          <a:xfrm>
            <a:off x="6889309" y="4629854"/>
            <a:ext cx="4940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 서비스 인식기능 업데이트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내 기능을 자세하게 설명 표기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악용 택시기사 신고 창구 개설 및 협조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780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01" y="1590805"/>
            <a:ext cx="3448531" cy="11525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01" y="2743366"/>
            <a:ext cx="3448531" cy="1327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03" y="4070960"/>
            <a:ext cx="3448530" cy="10146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5F820-6E6E-4241-BBB2-B0D6A0B229E7}"/>
              </a:ext>
            </a:extLst>
          </p:cNvPr>
          <p:cNvSpPr/>
          <p:nvPr/>
        </p:nvSpPr>
        <p:spPr>
          <a:xfrm>
            <a:off x="3886947" y="764679"/>
            <a:ext cx="1322798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390C64-7C82-4BD9-9926-48EE0A2EF4AF}"/>
              </a:ext>
            </a:extLst>
          </p:cNvPr>
          <p:cNvSpPr/>
          <p:nvPr/>
        </p:nvSpPr>
        <p:spPr>
          <a:xfrm>
            <a:off x="2223799" y="5738614"/>
            <a:ext cx="196399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 버스 모바일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0871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036320"/>
            <a:ext cx="2643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 리뷰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964121" y="1561245"/>
            <a:ext cx="47905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화면의 크기가 예전 스마트폰크기 규격에 맞춰져 있어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잘림 현상이 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고속버스터미널과 시외버스터미널을 명확히 구분화를 하거나 통합 관리 하기를 원한다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운행 노선의 최신화가 되어 있지 않다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181322-9D66-4C1C-9764-A77D46B9F7D0}"/>
              </a:ext>
            </a:extLst>
          </p:cNvPr>
          <p:cNvSpPr/>
          <p:nvPr/>
        </p:nvSpPr>
        <p:spPr>
          <a:xfrm>
            <a:off x="6819360" y="376250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410F88-AF15-4E92-A16D-E565F896D9E4}"/>
              </a:ext>
            </a:extLst>
          </p:cNvPr>
          <p:cNvSpPr/>
          <p:nvPr/>
        </p:nvSpPr>
        <p:spPr>
          <a:xfrm>
            <a:off x="7385940" y="3711706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개선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7A1DA5-AF84-450F-9E16-291AE63E400E}"/>
              </a:ext>
            </a:extLst>
          </p:cNvPr>
          <p:cNvSpPr txBox="1"/>
          <p:nvPr/>
        </p:nvSpPr>
        <p:spPr>
          <a:xfrm>
            <a:off x="6889309" y="4629854"/>
            <a:ext cx="4940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화면의 해상도 조절 기능으로 해당 스마트폰에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맞는 해상도를 지원한다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주기적인 업데이트로 최신화 하며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미처 확인 못한 노선은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바로 피드백을 받아 수정할 수 있도록 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97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28753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리뷰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49974" y="3076802"/>
            <a:ext cx="4251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도움말 기능 추가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사용자의 선택적 알림 기능 추가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데이터 처리 시간 단축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175363" y="3076801"/>
            <a:ext cx="46573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통한 위치기반 서비스 활용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건의 사항 커뮤니티 메뉴 개설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디바이스에 맞는 해상도 직접 설정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49974" y="1886248"/>
            <a:ext cx="1928733" cy="73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리뷰 결과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15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2" y="1422877"/>
            <a:ext cx="7497775" cy="37326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20" b="56"/>
          <a:stretch/>
        </p:blipFill>
        <p:spPr>
          <a:xfrm>
            <a:off x="5847351" y="1422877"/>
            <a:ext cx="5726847" cy="3732612"/>
          </a:xfrm>
          <a:prstGeom prst="rect">
            <a:avLst/>
          </a:prstGeom>
        </p:spPr>
      </p:pic>
      <p:sp>
        <p:nvSpPr>
          <p:cNvPr id="19" name="AutoShape 4" descr="양식 응답 차트. 질문 제목: 성별. 응답 수: 응답 43개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41212" y="764679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타겟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4106638" y="5533999"/>
            <a:ext cx="4221027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 주요 타겟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20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남자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대학생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424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317" b="-2268"/>
          <a:stretch/>
        </p:blipFill>
        <p:spPr>
          <a:xfrm>
            <a:off x="6018415" y="1629295"/>
            <a:ext cx="5291179" cy="3366992"/>
          </a:xfrm>
          <a:prstGeom prst="rect">
            <a:avLst/>
          </a:prstGeom>
        </p:spPr>
      </p:pic>
      <p:sp>
        <p:nvSpPr>
          <p:cNvPr id="19" name="AutoShape 4" descr="양식 응답 차트. 질문 제목: 성별. 응답 수: 응답 43개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18"/>
          <a:stretch/>
        </p:blipFill>
        <p:spPr>
          <a:xfrm>
            <a:off x="557258" y="1622138"/>
            <a:ext cx="5461157" cy="33741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94769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917408" y="5270636"/>
            <a:ext cx="436209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대학생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 대중교통 이용률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53.5%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6310558" y="5270636"/>
            <a:ext cx="4900701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대중교통 이용자 중 관련 앱 사용 경험자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95.3%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9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707" b="-769"/>
          <a:stretch/>
        </p:blipFill>
        <p:spPr>
          <a:xfrm>
            <a:off x="5726710" y="2143412"/>
            <a:ext cx="5694809" cy="32665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762125"/>
            <a:ext cx="4770746" cy="4029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1944662" y="5691447"/>
            <a:ext cx="278954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대중교통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 비율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7179341" y="5691447"/>
            <a:ext cx="245612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대중교통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 이유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94769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이용률</a:t>
            </a:r>
          </a:p>
        </p:txBody>
      </p:sp>
    </p:spTree>
    <p:extLst>
      <p:ext uri="{BB962C8B-B14F-4D97-AF65-F5344CB8AC3E}">
        <p14:creationId xmlns:p14="http://schemas.microsoft.com/office/powerpoint/2010/main" val="2959686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9" y="2038453"/>
            <a:ext cx="5085467" cy="26367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4463" y="764679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개선 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1549176" y="5066956"/>
            <a:ext cx="314380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대중교통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어플의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불편 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7385940" y="2250325"/>
            <a:ext cx="2872902" cy="120032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도착지 정보 부족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시간이 정확하지 않음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즉각적인 변화에 알림이 부족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정류장 위치의 정확성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64219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591391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불편 사항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420280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4152004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개선 사항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7385940" y="4999950"/>
            <a:ext cx="3483646" cy="92333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도착지의 날씨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주위 시설 알림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초기화 시간을 단축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연동을 통한 위치 기반 서비스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6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7" y="1823955"/>
            <a:ext cx="4743554" cy="29641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3676740" y="666988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개선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1535962" y="5038381"/>
            <a:ext cx="3702788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대중교통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추가 요청 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7385940" y="2250325"/>
            <a:ext cx="2935419" cy="1200329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입석 예매 기능</a:t>
            </a:r>
            <a:endParaRPr lang="en-US" altLang="ko-KR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버스랑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전철 어플 두개를 합침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실시간으로 정확한 위치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지문을 활용한 간편 결제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64219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591391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추가 요청 사항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420280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4152004"/>
            <a:ext cx="1899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 피드백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0C548-AA7D-452C-881A-F5AAD011835F}"/>
              </a:ext>
            </a:extLst>
          </p:cNvPr>
          <p:cNvSpPr/>
          <p:nvPr/>
        </p:nvSpPr>
        <p:spPr>
          <a:xfrm>
            <a:off x="7385940" y="5025160"/>
            <a:ext cx="4164923" cy="646331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삼성페이 연동으로 실시간 카드 사용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 고침 시간 단축을 통한 빠른 정보 알림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5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15608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설문결과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284708" y="2867146"/>
            <a:ext cx="105407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설문 결과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높은 비율로 성비가 남성이 비교적 많았다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연령은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20~30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대가 가장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버스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셔틀버스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자가용 순으로 통학하는 사람들이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대중교통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사용 비율이 높은데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시간 확인과 경로 확인을 이유로 사용이 많다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755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백그라운드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940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BTS</a:t>
            </a:r>
            <a:endParaRPr lang="ko-KR" altLang="en-US" sz="2800" b="1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59586"/>
            <a:ext cx="399834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버스 택시 기차 지하철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B : BUS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 : TAXI, TRAIN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 : SUBWAY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1" y="2710179"/>
            <a:ext cx="5379730" cy="17932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D7DF59-20F2-4C87-AB74-ADE8C73E416D}"/>
              </a:ext>
            </a:extLst>
          </p:cNvPr>
          <p:cNvSpPr/>
          <p:nvPr/>
        </p:nvSpPr>
        <p:spPr>
          <a:xfrm>
            <a:off x="3572759" y="666988"/>
            <a:ext cx="739305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316136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3406702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개선 사항 결과 및 추가 요청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284708" y="2867146"/>
            <a:ext cx="4840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개선 사항 결과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① 교통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불편 사항 개선 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		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도착지의 날씨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주위 시설 알림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초기화 시간을 단축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GPS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연동을 통한 위치 기반 서비스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546839" y="2872851"/>
            <a:ext cx="48401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② 교통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추가 요청 기능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		</a:t>
            </a: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삼성페이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연동으로 실시간 카드 사용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 고침 시간 단축을 통한 빠른 정보 알림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34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4C711-52F8-49C2-BF2B-EC2FFAA2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42" y="2431231"/>
            <a:ext cx="3498374" cy="2625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28" y="2020703"/>
            <a:ext cx="2581893" cy="3446585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37" y="2020706"/>
            <a:ext cx="2581893" cy="34465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906291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타겟 설정</a:t>
            </a:r>
          </a:p>
        </p:txBody>
      </p:sp>
    </p:spTree>
    <p:extLst>
      <p:ext uri="{BB962C8B-B14F-4D97-AF65-F5344CB8AC3E}">
        <p14:creationId xmlns:p14="http://schemas.microsoft.com/office/powerpoint/2010/main" val="3755011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151902" y="1419172"/>
            <a:ext cx="55263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남성이고  자취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~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셔틀 버스를 타고 버스를 못 타서 늦으면 택시 타요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카카오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많이 사용하고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불편한 점은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버스에 사람이 너무 많으면 택시를 타게 돼요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ㅠㅠ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A4.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106, 706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버스 같은 경우는 배차 시간 차이가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2-3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 밖에 나지 않아 먼저 오는 버스가 혼잡하면 다음 버스를 타고 싶은데 버스 내부 혼잡도를 알려주는 서비스가 있으면 좋겠어요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시간이 정확하지 않은 거 같아요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지하철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등등 앱을 많이 설치해야 하고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 내부의 혼잡도를 알려준다면 좋겠어요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741299" y="1419173"/>
            <a:ext cx="41138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 어떤 교통 수단을 주로 이용하시나요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버스를 타면서 불편한점은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없으세요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사람이 많으면 택시를 탄다고 하셨는데 구체 적인 이유라도 있나요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기존에 사용하시는 앱들의 단점이나 불편한 점은 뭐라고 생각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개선하거나 추가했으면 하는 기능은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7545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8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151902" y="1419172"/>
            <a:ext cx="5526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남성이고 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통학러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입니다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자가용을 이용하고 네이버 지도를 많이 써요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~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시간대가 출퇴근 시간이랑 겹칠 때는 정말로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 가까이 걸려서 수업 받기도 전에 지치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더라구요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B4.</a:t>
            </a: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기능을 많이 이용하는데 그저 최단 시간만 생각하다 보니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매번 가는 경로로 가는 것 보다 오래 걸릴 때가 있더라구요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등등 다 설치하는게 귀찮더라구요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확인을 중간 중간에도 할 수 있으면 좋겠어요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대중 교통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어플들이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하나로 뭉치면 좋겠어요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671145" y="1419173"/>
            <a:ext cx="41840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 어떤 교통 수단을 주로 이용하시나요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직접 자가용을 운전하면서 불편한점은 없으세요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네이버 지도를 이용하면서도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 불편한 점이 있다고 하셨는데 구체 적인 이유라도 있나요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기존에 사용하시는 앱들의 단점이나 불편한 점은 뭐라고 생각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개선하거나 추가했으면 하는 기능은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54620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00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EDF60F-88F7-46A4-8347-128C0EE05395}"/>
              </a:ext>
            </a:extLst>
          </p:cNvPr>
          <p:cNvSpPr txBox="1"/>
          <p:nvPr/>
        </p:nvSpPr>
        <p:spPr>
          <a:xfrm>
            <a:off x="6151902" y="1419172"/>
            <a:ext cx="5526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저는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20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 여성이고 통학 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C2.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주로 타고 대전 버스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사용해요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C3.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대전 버스에는 버스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노선도별로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나오는게 아니라 시간만 나와서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가끔 다른 정류장으로 시간을 착각해요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시간만 나오는 것도 불편하고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버스를 왕복 예매를 여러 개 해야하는 경우도 있는데 그럴 때마다 각각 해야하는게 번거로워요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 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일단 여러 번 예매 하는게 번거롭고 불편하기도 하고 일부 버스는 현장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되더라고요 이런 것도 가능했으면 좋겠어요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741299" y="1419173"/>
            <a:ext cx="41138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Q1.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본인의 간단한 소개를 해주세요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!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Q2.</a:t>
            </a:r>
          </a:p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시 어떤 교통 수단을 주로 이용하시나요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Q3.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버스를 타고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등하교를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하면서 불편한 점은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Q4.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대전 버스를 이용하면서도 불편한 점이 있다고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하셨는데 구체 적인 이유라도 있나요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Q5.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기존에 사용하시는 앱들의 단점이나 불편한 점은 뭐라고 생각 하시나요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그리고 개선하거나 추가했으면 하는 기능은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3730" y="1134011"/>
            <a:ext cx="1307182" cy="1307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9622B1-DCEE-4EE9-8FB9-F217E5AD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290320"/>
            <a:ext cx="1016486" cy="1016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657826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대상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599751-A352-4BB0-9443-F12B24ECDD05}"/>
              </a:ext>
            </a:extLst>
          </p:cNvPr>
          <p:cNvSpPr/>
          <p:nvPr/>
        </p:nvSpPr>
        <p:spPr>
          <a:xfrm>
            <a:off x="5980665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5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42699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결과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16876" y="1600398"/>
            <a:ext cx="11190923" cy="4524315"/>
            <a:chOff x="1210023" y="1313319"/>
            <a:chExt cx="11190923" cy="4524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603DF-72D3-4707-90E4-1F2CD87FAD91}"/>
                </a:ext>
              </a:extLst>
            </p:cNvPr>
            <p:cNvSpPr txBox="1"/>
            <p:nvPr/>
          </p:nvSpPr>
          <p:spPr>
            <a:xfrm>
              <a:off x="1860190" y="1313319"/>
              <a:ext cx="1054075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대상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A 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인터뷰 결과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하나의 통합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어플이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필요하며 혼잡도 안내 기능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정확한 알림 기능이 필요 하다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대상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B 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인터뷰 결과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하나의 통합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어플이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필요하며 가는 도중 경로를 확인 할 수 있도록 기능 추가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대상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C 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인터뷰 결과</a:t>
              </a:r>
              <a:endPara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왕복권을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여러 개 예매 시 하나씩 각각 예매 해야하는 것이 불편하고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 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일부 고속 버스 노선의 경우 현장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예매만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되는데 </a:t>
              </a:r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어플로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예매가 가능하게 하도록 기능 추가 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1453090"/>
              <a:ext cx="410374" cy="41037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2920706"/>
              <a:ext cx="410374" cy="4103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78A171-35F9-4091-9670-87E59CDC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0023" y="4388322"/>
              <a:ext cx="410374" cy="410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331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3070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이용자 조사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56CFB-3037-4A57-ABB3-665BE77A2561}"/>
              </a:ext>
            </a:extLst>
          </p:cNvPr>
          <p:cNvSpPr/>
          <p:nvPr/>
        </p:nvSpPr>
        <p:spPr>
          <a:xfrm>
            <a:off x="3676740" y="666988"/>
            <a:ext cx="1426994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인터뷰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284708" y="2536063"/>
            <a:ext cx="105407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인터뷰 결과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통합된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어플의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필요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지하철의 혼잡도 안내 기능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정확한 알림 기능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가는 도중 경로 확인을 할 수 있는 기능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왕복권을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 예매 시 하나씩 각각 예매 해야하는 것이 불편하고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일부 노선의 경우 현장       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예매만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되는데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통한 예매가 가능할 수 있도록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3750" y="1478861"/>
            <a:ext cx="932990" cy="932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096" y="1478861"/>
            <a:ext cx="932990" cy="9329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78A171-35F9-4091-9670-87E59CDCC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0442" y="1478861"/>
            <a:ext cx="932990" cy="9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388945" cy="4412941"/>
            <a:chOff x="1280062" y="1289588"/>
            <a:chExt cx="9388945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232073" y="2423767"/>
              <a:ext cx="3436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 </a:t>
              </a:r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첫번째 시나리오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74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17533" y="1240186"/>
            <a:ext cx="995215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400" b="1" dirty="0" err="1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이범배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남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23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세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  <a:endParaRPr lang="ko-KR" altLang="en-US" sz="2400" b="1" dirty="0"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775968" y="1130532"/>
            <a:ext cx="2441356" cy="3553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23612" y="1183587"/>
            <a:ext cx="4098174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거주지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대전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은행동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직업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학생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목대 정통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16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학번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2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학년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통학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버스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지하철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택시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취미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여행 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특기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코딩하기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습관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손톱 물어뜯기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좌우명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와칸다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포에버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…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가족 구성원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부모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3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남매 중 첫째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통학 시간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1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시간 내외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결제수단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교통카드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체크카드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소득원  용돈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+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알바</a:t>
            </a:r>
          </a:p>
          <a:p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통잔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잔고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700,000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소비 패턴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식비 유흥 교통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카페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통신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좋아하는 음식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돈가스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장래희망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프로그램 개발자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기타 사항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꽃가루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알러지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군필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A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형</a:t>
            </a: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게으른 성격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잠귀가 어두움</a:t>
            </a:r>
            <a:endParaRPr lang="ko-KR" altLang="en-US" sz="1600" b="1" dirty="0">
              <a:solidFill>
                <a:schemeClr val="bg2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8033" y="6686704"/>
            <a:ext cx="1093753" cy="14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7532" y="545757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프로필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00" y="2740414"/>
            <a:ext cx="3864810" cy="25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86134" y="558184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이범배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(1)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6134" y="1308061"/>
            <a:ext cx="108176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이 이야기는 대전 </a:t>
            </a:r>
            <a:r>
              <a:rPr lang="ko-KR" altLang="en-US" sz="1200" dirty="0" err="1"/>
              <a:t>은행동</a:t>
            </a:r>
            <a:r>
              <a:rPr lang="ko-KR" altLang="en-US" sz="1200" dirty="0"/>
              <a:t> 어느 한 가정의 평범한 대학생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씨의 일주일 일상입니다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월요일 아침 </a:t>
            </a:r>
            <a:r>
              <a:rPr lang="en-US" altLang="ko-KR" sz="1200" dirty="0"/>
              <a:t>7</a:t>
            </a:r>
            <a:r>
              <a:rPr lang="ko-KR" altLang="en-US" sz="1200" dirty="0"/>
              <a:t>시 알람 소리에 맞춰 눈을 뜨는 </a:t>
            </a:r>
            <a:r>
              <a:rPr lang="ko-KR" altLang="en-US" sz="1200" dirty="0" err="1"/>
              <a:t>이범배씨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아침 </a:t>
            </a:r>
            <a:r>
              <a:rPr lang="en-US" altLang="ko-KR" sz="1200" dirty="0"/>
              <a:t>9</a:t>
            </a:r>
            <a:r>
              <a:rPr lang="ko-KR" altLang="en-US" sz="1200" dirty="0"/>
              <a:t>시 수업을 듣기 위해 학교 갈 준비를 하고 </a:t>
            </a:r>
            <a:r>
              <a:rPr lang="ko-KR" altLang="en-US" sz="1600" b="1" dirty="0">
                <a:solidFill>
                  <a:srgbClr val="FF0000"/>
                </a:solidFill>
              </a:rPr>
              <a:t>스마트폰을 켜 버스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어플을</a:t>
            </a:r>
            <a:r>
              <a:rPr lang="ko-KR" altLang="en-US" sz="1600" b="1" dirty="0">
                <a:solidFill>
                  <a:srgbClr val="FF0000"/>
                </a:solidFill>
              </a:rPr>
              <a:t> 킵니다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버스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어플을</a:t>
            </a:r>
            <a:r>
              <a:rPr lang="ko-KR" altLang="en-US" sz="1600" b="1" dirty="0">
                <a:solidFill>
                  <a:srgbClr val="FF0000"/>
                </a:solidFill>
              </a:rPr>
              <a:t> 보고 </a:t>
            </a:r>
            <a:r>
              <a:rPr lang="en-US" altLang="ko-KR" sz="1600" b="1" dirty="0">
                <a:solidFill>
                  <a:srgbClr val="FF0000"/>
                </a:solidFill>
              </a:rPr>
              <a:t>603</a:t>
            </a:r>
            <a:r>
              <a:rPr lang="ko-KR" altLang="en-US" sz="1600" b="1" dirty="0">
                <a:solidFill>
                  <a:srgbClr val="FF0000"/>
                </a:solidFill>
              </a:rPr>
              <a:t>버스 오기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분전 여유롭게 집을 나섭니다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8</a:t>
            </a:r>
            <a:r>
              <a:rPr lang="ko-KR" altLang="en-US" sz="1200" dirty="0"/>
              <a:t>시 </a:t>
            </a:r>
            <a:r>
              <a:rPr lang="en-US" altLang="ko-KR" sz="1200" dirty="0"/>
              <a:t>20</a:t>
            </a:r>
            <a:r>
              <a:rPr lang="ko-KR" altLang="en-US" sz="1200" dirty="0"/>
              <a:t>분 </a:t>
            </a:r>
            <a:r>
              <a:rPr lang="ko-KR" altLang="en-US" sz="1200" dirty="0" err="1"/>
              <a:t>학교앞</a:t>
            </a:r>
            <a:r>
              <a:rPr lang="ko-KR" altLang="en-US" sz="1200" dirty="0"/>
              <a:t> 정류장에 도착하고 일상을 보내는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학교가 끝나고 집을 가기 위해 학교 앞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정류장에서 버스 어플을 켜서 </a:t>
            </a:r>
            <a:r>
              <a:rPr lang="en-US" altLang="ko-KR" sz="1600" b="1" dirty="0">
                <a:solidFill>
                  <a:srgbClr val="FF0000"/>
                </a:solidFill>
              </a:rPr>
              <a:t>603</a:t>
            </a:r>
            <a:r>
              <a:rPr lang="ko-KR" altLang="en-US" sz="1600" b="1" dirty="0">
                <a:solidFill>
                  <a:srgbClr val="FF0000"/>
                </a:solidFill>
              </a:rPr>
              <a:t>버스 출발 시간을 확인합니다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 화요일 </a:t>
            </a:r>
            <a:r>
              <a:rPr lang="en-US" altLang="ko-KR" sz="1200" dirty="0"/>
              <a:t>1</a:t>
            </a:r>
            <a:r>
              <a:rPr lang="ko-KR" altLang="en-US" sz="1200" dirty="0"/>
              <a:t>시에 수업을 듣기 위해 </a:t>
            </a:r>
            <a:r>
              <a:rPr lang="en-US" altLang="ko-KR" sz="1200" dirty="0"/>
              <a:t>10</a:t>
            </a:r>
            <a:r>
              <a:rPr lang="ko-KR" altLang="en-US" sz="1200" dirty="0"/>
              <a:t>시에 일어난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일어나서 씻고 준비를 하고 오후 수업을 듣기 위해 점심도 먹고 여유를 부립니다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시계를 보다가 출발 할 시간이 </a:t>
            </a:r>
            <a:r>
              <a:rPr lang="ko-KR" altLang="en-US" sz="1600" b="1" dirty="0">
                <a:solidFill>
                  <a:srgbClr val="FF0000"/>
                </a:solidFill>
              </a:rPr>
              <a:t>되어서 버스 어플을 키고 버스 도착 시간을 확인하는데</a:t>
            </a:r>
            <a:r>
              <a:rPr lang="en-US" altLang="ko-KR" sz="1600" b="1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						</a:t>
            </a:r>
            <a:r>
              <a:rPr lang="ko-KR" altLang="en-US" sz="1600" b="1" dirty="0">
                <a:solidFill>
                  <a:srgbClr val="FF0000"/>
                </a:solidFill>
              </a:rPr>
              <a:t>생각보다 오래 </a:t>
            </a:r>
            <a:r>
              <a:rPr lang="ko-KR" altLang="en-US" sz="1600" b="1" dirty="0" err="1">
                <a:solidFill>
                  <a:srgbClr val="FF0000"/>
                </a:solidFill>
              </a:rPr>
              <a:t>기달려야</a:t>
            </a:r>
            <a:r>
              <a:rPr lang="ko-KR" altLang="en-US" sz="1600" b="1" dirty="0">
                <a:solidFill>
                  <a:srgbClr val="FF0000"/>
                </a:solidFill>
              </a:rPr>
              <a:t> 됩니다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할 수 없이 지하철을 타기로 하는데</a:t>
            </a:r>
            <a:r>
              <a:rPr lang="en-US" altLang="ko-KR" sz="1200" dirty="0"/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지하철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어플을</a:t>
            </a:r>
            <a:r>
              <a:rPr lang="ko-KR" altLang="en-US" sz="1600" b="1" dirty="0">
                <a:solidFill>
                  <a:srgbClr val="FF0000"/>
                </a:solidFill>
              </a:rPr>
              <a:t> 키고 도착 시간을 봅니다</a:t>
            </a:r>
            <a:r>
              <a:rPr lang="en-US" altLang="ko-KR" sz="1600" b="1" dirty="0"/>
              <a:t>.</a:t>
            </a:r>
            <a:r>
              <a:rPr lang="en-US" altLang="ko-KR" sz="1200" dirty="0"/>
              <a:t> </a:t>
            </a:r>
            <a:r>
              <a:rPr lang="ko-KR" altLang="en-US" sz="1200" dirty="0"/>
              <a:t>다행이 바로 나가면 탈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지하철 타고 가서 유성온천역에서 버스로 환승 해야 되기에 갑천역에서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버스 어플을 켜 목원대행 버스의 남은 시간을 확인한다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다행히 배차 간격이 바로 있어서 기다림 없이 바로 타고 갈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일상을 마치고 집으로 가기 위해 학교 앞 정류장에서 </a:t>
            </a:r>
            <a:r>
              <a:rPr lang="en-US" altLang="ko-KR" sz="1600" b="1" dirty="0">
                <a:solidFill>
                  <a:srgbClr val="FF0000"/>
                </a:solidFill>
              </a:rPr>
              <a:t>603</a:t>
            </a:r>
            <a:r>
              <a:rPr lang="ko-KR" altLang="en-US" sz="1600" b="1" dirty="0">
                <a:solidFill>
                  <a:srgbClr val="FF0000"/>
                </a:solidFill>
              </a:rPr>
              <a:t>버스 출발 시간을 버스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어플로</a:t>
            </a:r>
            <a:r>
              <a:rPr lang="ko-KR" altLang="en-US" sz="1600" b="1" dirty="0">
                <a:solidFill>
                  <a:srgbClr val="FF0000"/>
                </a:solidFill>
              </a:rPr>
              <a:t> 확인한다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086134" y="434644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8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7558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백그라운드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094918" y="555394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여러 대중 교통 어플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만드는 이유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59586"/>
            <a:ext cx="39983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일상생활에서 사용하는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기능으로 나누어져 기능에 따른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모두 설치해야하는 번거로움이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8" y="1451017"/>
            <a:ext cx="2731408" cy="2207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89" y="2947679"/>
            <a:ext cx="2608302" cy="22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3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28811" y="569819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이범배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(2)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11" y="1154594"/>
            <a:ext cx="1122513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수요일 오전 </a:t>
            </a:r>
            <a:r>
              <a:rPr lang="en-US" altLang="ko-KR" sz="1200" dirty="0"/>
              <a:t>10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이범배씨는</a:t>
            </a:r>
            <a:r>
              <a:rPr lang="ko-KR" altLang="en-US" sz="1200" dirty="0"/>
              <a:t> 오후 </a:t>
            </a:r>
            <a:r>
              <a:rPr lang="en-US" altLang="ko-KR" sz="1200" dirty="0"/>
              <a:t>1</a:t>
            </a:r>
            <a:r>
              <a:rPr lang="ko-KR" altLang="en-US" sz="1200" dirty="0"/>
              <a:t>시 수업이지만 오전에 헬스를 하고 운동을 가려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이범배</a:t>
            </a:r>
            <a:r>
              <a:rPr lang="ko-KR" altLang="en-US" sz="1200" dirty="0"/>
              <a:t> 씨는 </a:t>
            </a:r>
            <a:r>
              <a:rPr lang="en-US" altLang="ko-KR" sz="1200" dirty="0"/>
              <a:t>11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 까지 헬스를 마치고 점심을 먹으러 식당을 향합니다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허나 주문을 했으나</a:t>
            </a:r>
            <a:r>
              <a:rPr lang="en-US" altLang="ko-KR" sz="1200" dirty="0"/>
              <a:t>, </a:t>
            </a:r>
            <a:r>
              <a:rPr lang="ko-KR" altLang="en-US" sz="1200" dirty="0"/>
              <a:t>식당 직원이 착각을 하여 </a:t>
            </a:r>
            <a:r>
              <a:rPr lang="en-US" altLang="ko-KR" sz="1200" dirty="0"/>
              <a:t>12</a:t>
            </a:r>
            <a:r>
              <a:rPr lang="ko-KR" altLang="en-US" sz="1200" dirty="0"/>
              <a:t>시가 되어서야 음식이 왔습니다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그는 급하게 밥을 먹고 시간을 확인하니 </a:t>
            </a:r>
            <a:r>
              <a:rPr lang="en-US" altLang="ko-KR" sz="1200" dirty="0"/>
              <a:t>12</a:t>
            </a:r>
            <a:r>
              <a:rPr lang="ko-KR" altLang="en-US" sz="1200" dirty="0"/>
              <a:t>시 </a:t>
            </a:r>
            <a:r>
              <a:rPr lang="en-US" altLang="ko-KR" sz="1200" dirty="0"/>
              <a:t>20</a:t>
            </a:r>
            <a:r>
              <a:rPr lang="ko-KR" altLang="en-US" sz="1200" dirty="0"/>
              <a:t>분이 되어서 지각을 피하기 위해 택시를 타기로 맘먹습니다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그는 </a:t>
            </a:r>
            <a:r>
              <a:rPr lang="ko-KR" altLang="en-US" sz="1600" b="1" dirty="0">
                <a:solidFill>
                  <a:srgbClr val="FF0000"/>
                </a:solidFill>
              </a:rPr>
              <a:t>택시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어플로</a:t>
            </a:r>
            <a:r>
              <a:rPr lang="ko-KR" altLang="en-US" sz="1600" b="1" dirty="0">
                <a:solidFill>
                  <a:srgbClr val="FF0000"/>
                </a:solidFill>
              </a:rPr>
              <a:t> 택시를 호출</a:t>
            </a:r>
            <a:r>
              <a:rPr lang="ko-KR" altLang="en-US" sz="1200" dirty="0"/>
              <a:t>하여 아슬아슬하게 지각을 피합니다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수업이 끝나고 조별과제를 한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</a:t>
            </a:r>
            <a:r>
              <a:rPr lang="en-US" altLang="ko-KR" sz="1200" dirty="0"/>
              <a:t>. </a:t>
            </a:r>
            <a:r>
              <a:rPr lang="ko-KR" altLang="en-US" sz="1200" dirty="0"/>
              <a:t>밤 </a:t>
            </a:r>
            <a:r>
              <a:rPr lang="en-US" altLang="ko-KR" sz="1200" dirty="0"/>
              <a:t>10</a:t>
            </a:r>
            <a:r>
              <a:rPr lang="ko-KR" altLang="en-US" sz="1200" dirty="0"/>
              <a:t>시가 되어서야 조별 과제가 끝납니다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그는 </a:t>
            </a:r>
            <a:r>
              <a:rPr lang="ko-KR" altLang="en-US" sz="1600" b="1" dirty="0">
                <a:solidFill>
                  <a:srgbClr val="FF0000"/>
                </a:solidFill>
              </a:rPr>
              <a:t>막차 시간을 확인하기 위해 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버스 어플로 시간을 확인</a:t>
            </a:r>
            <a:r>
              <a:rPr lang="ko-KR" altLang="en-US" sz="1200" dirty="0"/>
              <a:t>하고</a:t>
            </a:r>
            <a:r>
              <a:rPr lang="ko-KR" altLang="en-US" sz="1600" b="1" dirty="0"/>
              <a:t> </a:t>
            </a:r>
            <a:r>
              <a:rPr lang="ko-KR" altLang="en-US" sz="1200" dirty="0"/>
              <a:t>버스를 타는 중 다음날 오전 과제가 있음을 생각해냅니다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그는 지하철로 환승하기로 결정하고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지하철 어플로 언제 </a:t>
            </a:r>
            <a:r>
              <a:rPr lang="ko-KR" altLang="en-US" sz="1600" b="1" dirty="0" err="1">
                <a:solidFill>
                  <a:srgbClr val="FF0000"/>
                </a:solidFill>
              </a:rPr>
              <a:t>쯤에</a:t>
            </a:r>
            <a:r>
              <a:rPr lang="ko-KR" altLang="en-US" sz="1600" b="1" dirty="0">
                <a:solidFill>
                  <a:srgbClr val="FF0000"/>
                </a:solidFill>
              </a:rPr>
              <a:t> 유성온천역에 도착하는 지 확인하고</a:t>
            </a:r>
            <a:r>
              <a:rPr lang="en-US" altLang="ko-KR" sz="1200" dirty="0"/>
              <a:t>, </a:t>
            </a:r>
            <a:r>
              <a:rPr lang="ko-KR" altLang="en-US" sz="1200" dirty="0"/>
              <a:t>환승하여 집으로 향합니다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 목요일 </a:t>
            </a:r>
            <a:r>
              <a:rPr lang="en-US" altLang="ko-KR" sz="1200" dirty="0"/>
              <a:t>8</a:t>
            </a:r>
            <a:r>
              <a:rPr lang="ko-KR" altLang="en-US" sz="1200" dirty="0"/>
              <a:t>시 그는 다행히 </a:t>
            </a:r>
            <a:r>
              <a:rPr lang="en-US" altLang="ko-KR" sz="1200" dirty="0"/>
              <a:t>10</a:t>
            </a:r>
            <a:r>
              <a:rPr lang="ko-KR" altLang="en-US" sz="1200" dirty="0"/>
              <a:t>시 수업입니다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일어나서 씻는데 금요일은 공강이라 왠지 기분이 좋습니다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그는 </a:t>
            </a:r>
            <a:r>
              <a:rPr lang="ko-KR" altLang="en-US" sz="1600" b="1" dirty="0">
                <a:solidFill>
                  <a:srgbClr val="FF0000"/>
                </a:solidFill>
              </a:rPr>
              <a:t>학교 갈 준비를 하고 버스 어플을 확인 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 </a:t>
            </a:r>
            <a:r>
              <a:rPr lang="ko-KR" altLang="en-US" sz="1600" b="1" dirty="0">
                <a:solidFill>
                  <a:srgbClr val="FF0000"/>
                </a:solidFill>
              </a:rPr>
              <a:t>도착예정시간이 </a:t>
            </a:r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r>
              <a:rPr lang="ko-KR" altLang="en-US" sz="1600" b="1" dirty="0">
                <a:solidFill>
                  <a:srgbClr val="FF0000"/>
                </a:solidFill>
              </a:rPr>
              <a:t>분전</a:t>
            </a:r>
            <a:r>
              <a:rPr lang="ko-KR" altLang="en-US" sz="1200" dirty="0"/>
              <a:t>이라 여유 있게 준비하고 정류장을 향합니다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가는 도중 시간을 확인하는데 </a:t>
            </a:r>
            <a:r>
              <a:rPr lang="en-US" altLang="ko-KR" sz="1200" dirty="0"/>
              <a:t>4</a:t>
            </a:r>
            <a:r>
              <a:rPr lang="ko-KR" altLang="en-US" sz="1200" dirty="0"/>
              <a:t>분이 남았다는 걸 확인하고</a:t>
            </a:r>
            <a:r>
              <a:rPr lang="en-US" altLang="ko-KR" sz="1200" dirty="0"/>
              <a:t>, </a:t>
            </a:r>
            <a:r>
              <a:rPr lang="ko-KR" altLang="en-US" sz="1200" dirty="0"/>
              <a:t>정류장 바로 앞 편의점에 음료수를 사러 가는 </a:t>
            </a:r>
            <a:r>
              <a:rPr lang="ko-KR" altLang="en-US" sz="1200" dirty="0" err="1"/>
              <a:t>범배씨</a:t>
            </a:r>
            <a:r>
              <a:rPr lang="en-US" altLang="ko-KR" sz="1200" dirty="0"/>
              <a:t>. </a:t>
            </a:r>
            <a:r>
              <a:rPr lang="ko-KR" altLang="en-US" sz="1200" dirty="0"/>
              <a:t>계산을 하는 도중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버스가 지나가버립니다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</a:rPr>
              <a:t>그는 놀라 버스 어플을 확인했지만 도착 </a:t>
            </a: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분전이라고 적혀있었습니다</a:t>
            </a:r>
            <a:r>
              <a:rPr lang="en-US" altLang="ko-KR" sz="1600" b="1" dirty="0"/>
              <a:t>. 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멘탈을</a:t>
            </a:r>
            <a:r>
              <a:rPr lang="ko-KR" altLang="en-US" sz="1200" dirty="0"/>
              <a:t> 놓아버린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급하게 지하철을 타기로 결정하고 </a:t>
            </a:r>
            <a:r>
              <a:rPr lang="ko-KR" altLang="en-US" sz="1600" b="1" dirty="0">
                <a:solidFill>
                  <a:srgbClr val="FF0000"/>
                </a:solidFill>
              </a:rPr>
              <a:t>지하철 어플을 확인</a:t>
            </a:r>
            <a:r>
              <a:rPr lang="ko-KR" altLang="en-US" sz="1200" dirty="0"/>
              <a:t>하고 지하철을 타고 유성온천역에서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택시를 잡아 학교를 갑니다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그는 조금 전 그 일이 다시 생각 났는 듯 </a:t>
            </a:r>
            <a:r>
              <a:rPr lang="ko-KR" altLang="en-US" sz="1600" b="1" dirty="0">
                <a:solidFill>
                  <a:srgbClr val="FF0000"/>
                </a:solidFill>
              </a:rPr>
              <a:t>앱 리뷰에 지연오류가 있다고 글을 작성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학교가 끝난 오후 </a:t>
            </a:r>
            <a:r>
              <a:rPr lang="en-US" altLang="ko-KR" sz="1200" dirty="0"/>
              <a:t>4</a:t>
            </a:r>
            <a:r>
              <a:rPr lang="ko-KR" altLang="en-US" sz="1200" dirty="0"/>
              <a:t>시</a:t>
            </a:r>
            <a:r>
              <a:rPr lang="en-US" altLang="ko-KR" sz="1200" dirty="0"/>
              <a:t>, </a:t>
            </a:r>
            <a:r>
              <a:rPr lang="ko-KR" altLang="en-US" sz="1200" dirty="0"/>
              <a:t>한번 버스 </a:t>
            </a:r>
            <a:r>
              <a:rPr lang="ko-KR" altLang="en-US" sz="1200" dirty="0" err="1"/>
              <a:t>어플에</a:t>
            </a:r>
            <a:r>
              <a:rPr lang="ko-KR" altLang="en-US" sz="1200" dirty="0"/>
              <a:t> 큰코다친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대전 어플을 믿기가 힘들어져 미리 버스정류장에서 기다리다 버스를 타고 유유히 집으로 향합니다</a:t>
            </a:r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28811" y="363986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19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75423" y="524933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이범배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(3)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423" y="1303863"/>
            <a:ext cx="11316577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금요일 이른 아침</a:t>
            </a:r>
            <a:r>
              <a:rPr lang="en-US" altLang="ko-KR" sz="1200" dirty="0"/>
              <a:t>, </a:t>
            </a:r>
            <a:r>
              <a:rPr lang="ko-KR" altLang="en-US" sz="1200" dirty="0"/>
              <a:t>어느 때보다 신이 나 보이는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집에서 나옵니다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알고 보니 여자친구와 강원도로 놀러가는 군요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깨가 쏟아지는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씨와 여자친구는 불과 며칠 전</a:t>
            </a:r>
            <a:r>
              <a:rPr lang="en-US" altLang="ko-KR" sz="1200" dirty="0"/>
              <a:t>, </a:t>
            </a:r>
            <a:r>
              <a:rPr lang="ko-KR" altLang="en-US" sz="1200" dirty="0"/>
              <a:t>강원도 속초로 가는 </a:t>
            </a:r>
            <a:r>
              <a:rPr lang="ko-KR" altLang="en-US" sz="1600" b="1" dirty="0">
                <a:solidFill>
                  <a:srgbClr val="FF0000"/>
                </a:solidFill>
              </a:rPr>
              <a:t>고속버스 티켓을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어플로</a:t>
            </a:r>
            <a:r>
              <a:rPr lang="ko-KR" altLang="en-US" sz="1600" b="1" dirty="0">
                <a:solidFill>
                  <a:srgbClr val="FF0000"/>
                </a:solidFill>
              </a:rPr>
              <a:t> 미리 예매</a:t>
            </a:r>
            <a:r>
              <a:rPr lang="ko-KR" altLang="en-US" sz="1200" dirty="0"/>
              <a:t>했습니다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속초에 처음 와서 어디를 가야 되는지 모르고 이곳저곳 가는 곳마다 문닫고 체력이 다 빠진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씨와 그의 여자친구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</a:t>
            </a:r>
            <a:r>
              <a:rPr lang="en-US" altLang="ko-KR" sz="1200" dirty="0"/>
              <a:t>, </a:t>
            </a:r>
            <a:r>
              <a:rPr lang="ko-KR" altLang="en-US" sz="1200" dirty="0"/>
              <a:t>토요일</a:t>
            </a:r>
            <a:r>
              <a:rPr lang="en-US" altLang="ko-KR" sz="1200" dirty="0"/>
              <a:t>. </a:t>
            </a:r>
            <a:r>
              <a:rPr lang="ko-KR" altLang="en-US" sz="1200" dirty="0"/>
              <a:t>힘들다며 대전으로 오는 길엔 여자친구가 편하게 가고 싶어 기차를 타자고 해 </a:t>
            </a:r>
            <a:r>
              <a:rPr lang="ko-KR" altLang="en-US" sz="1600" b="1" dirty="0" err="1">
                <a:solidFill>
                  <a:srgbClr val="FF0000"/>
                </a:solidFill>
              </a:rPr>
              <a:t>코레일</a:t>
            </a:r>
            <a:r>
              <a:rPr lang="ko-KR" altLang="en-US" sz="1600" b="1" dirty="0">
                <a:solidFill>
                  <a:srgbClr val="FF0000"/>
                </a:solidFill>
              </a:rPr>
              <a:t> 톡 어플로 </a:t>
            </a:r>
            <a:r>
              <a:rPr lang="en-US" altLang="ko-KR" sz="1600" b="1" dirty="0" err="1">
                <a:solidFill>
                  <a:srgbClr val="FF0000"/>
                </a:solidFill>
              </a:rPr>
              <a:t>ktx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예매</a:t>
            </a:r>
            <a:r>
              <a:rPr lang="ko-KR" altLang="en-US" sz="1200" dirty="0"/>
              <a:t>를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일주의 마무리 하는 일요일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부지런히 방 청소를 하려고 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여러가지 도구가 부족해 결국 집을 나섭니다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도구를 사러 </a:t>
            </a:r>
            <a:r>
              <a:rPr lang="ko-KR" altLang="en-US" sz="1200" dirty="0" err="1"/>
              <a:t>다이소에</a:t>
            </a:r>
            <a:r>
              <a:rPr lang="ko-KR" altLang="en-US" sz="1200" dirty="0"/>
              <a:t> 가야하는데 집보다 멀리 있어 버스를 이용하기로 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버스 어플을 켜고 </a:t>
            </a:r>
            <a:r>
              <a:rPr lang="ko-KR" altLang="en-US" sz="1200" dirty="0" err="1"/>
              <a:t>다이소</a:t>
            </a:r>
            <a:r>
              <a:rPr lang="ko-KR" altLang="en-US" sz="1200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가는 길의 노선 버스가 도착하는 정류장을 확인</a:t>
            </a:r>
            <a:r>
              <a:rPr lang="ko-KR" altLang="en-US" sz="1200" dirty="0"/>
              <a:t>하고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버스의 남은 도착 시간을 확인</a:t>
            </a:r>
            <a:r>
              <a:rPr lang="ko-KR" altLang="en-US" sz="1200" dirty="0"/>
              <a:t> 하는데 </a:t>
            </a:r>
            <a:r>
              <a:rPr lang="en-US" altLang="ko-KR" sz="1200" dirty="0"/>
              <a:t>2</a:t>
            </a:r>
            <a:r>
              <a:rPr lang="ko-KR" altLang="en-US" sz="1200" dirty="0"/>
              <a:t>분이 남아 부랴부랴 뛰어서 나갑니다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어느 정도 시간이 흐르고 두 손 가득 짐을 들고 </a:t>
            </a:r>
            <a:r>
              <a:rPr lang="ko-KR" altLang="en-US" sz="1200" dirty="0" err="1"/>
              <a:t>다이소에서</a:t>
            </a:r>
            <a:r>
              <a:rPr lang="ko-KR" altLang="en-US" sz="1200" dirty="0"/>
              <a:t>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생각보다 많이 사서 </a:t>
            </a:r>
            <a:r>
              <a:rPr lang="ko-KR" altLang="en-US" sz="1200" dirty="0" err="1"/>
              <a:t>이범배</a:t>
            </a:r>
            <a:r>
              <a:rPr lang="ko-KR" altLang="en-US" sz="1200" dirty="0"/>
              <a:t> 씨는 결국 택시를 타기로 하는데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길에서 택시를 잡아 보지만 잡히지 않고 결국 </a:t>
            </a:r>
            <a:r>
              <a:rPr lang="ko-KR" altLang="en-US" sz="1600" b="1" dirty="0">
                <a:solidFill>
                  <a:srgbClr val="FF0000"/>
                </a:solidFill>
              </a:rPr>
              <a:t>카카오</a:t>
            </a:r>
            <a:r>
              <a:rPr lang="en-US" altLang="ko-KR" sz="1600" b="1" dirty="0">
                <a:solidFill>
                  <a:srgbClr val="FF0000"/>
                </a:solidFill>
              </a:rPr>
              <a:t>T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어플을</a:t>
            </a:r>
            <a:r>
              <a:rPr lang="ko-KR" altLang="en-US" sz="1600" b="1" dirty="0">
                <a:solidFill>
                  <a:srgbClr val="FF0000"/>
                </a:solidFill>
              </a:rPr>
              <a:t> 켜서 스마트 택시를 </a:t>
            </a:r>
            <a:r>
              <a:rPr lang="en-US" altLang="ko-KR" sz="1600" b="1" dirty="0">
                <a:solidFill>
                  <a:srgbClr val="FF0000"/>
                </a:solidFill>
              </a:rPr>
              <a:t>1000</a:t>
            </a:r>
            <a:r>
              <a:rPr lang="ko-KR" altLang="en-US" sz="1600" b="1" dirty="0">
                <a:solidFill>
                  <a:srgbClr val="FF0000"/>
                </a:solidFill>
              </a:rPr>
              <a:t>원 추가해서 불러서 택시를 타고 집을 간다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집 앞에 도착을 하고 </a:t>
            </a:r>
            <a:r>
              <a:rPr lang="ko-KR" altLang="en-US" sz="1600" b="1" dirty="0">
                <a:solidFill>
                  <a:srgbClr val="FF0000"/>
                </a:solidFill>
              </a:rPr>
              <a:t>택시 결제를 카드 등록을 통한 자동 결제로 결제</a:t>
            </a:r>
            <a:r>
              <a:rPr lang="ko-KR" altLang="en-US" sz="1200" dirty="0"/>
              <a:t>하고 집을 가서 청소를 하는 </a:t>
            </a:r>
            <a:r>
              <a:rPr lang="ko-KR" altLang="en-US" sz="1200" dirty="0" err="1"/>
              <a:t>이범배씨</a:t>
            </a:r>
            <a:r>
              <a:rPr lang="ko-KR" altLang="en-US" sz="1200" dirty="0"/>
              <a:t> </a:t>
            </a:r>
            <a:r>
              <a:rPr lang="en-US" altLang="ko-KR" sz="1200" dirty="0"/>
              <a:t>....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오늘도 행복한 </a:t>
            </a:r>
            <a:r>
              <a:rPr lang="ko-KR" altLang="en-US" sz="1400" dirty="0" err="1"/>
              <a:t>이범배씨</a:t>
            </a:r>
            <a:r>
              <a:rPr lang="ko-KR" altLang="en-US" sz="1400" dirty="0"/>
              <a:t> 입니다</a:t>
            </a:r>
            <a:r>
              <a:rPr lang="en-US" altLang="ko-KR" sz="1400" dirty="0"/>
              <a:t>.</a:t>
            </a:r>
            <a:endParaRPr lang="ko-KR" altLang="en-US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948160" y="384768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087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654" y="549871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이범배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결론 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9262" y="1311023"/>
            <a:ext cx="112916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학교를 가기 위해 대중교통을 이용하는데 버스 한 </a:t>
            </a:r>
            <a:r>
              <a:rPr lang="ko-KR" altLang="en-US" sz="1200" dirty="0" err="1"/>
              <a:t>가지뿐만</a:t>
            </a:r>
            <a:r>
              <a:rPr lang="ko-KR" altLang="en-US" sz="1200" dirty="0"/>
              <a:t> 아니라 지하철 택시 등등 여러 대중교통을 이용한다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각 대중교통마다 각각의 어플을 사용하기 때문에 여러 어플을 설치해야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고속버스</a:t>
            </a:r>
            <a:r>
              <a:rPr lang="en-US" altLang="ko-KR" sz="1200" dirty="0"/>
              <a:t>, </a:t>
            </a:r>
            <a:r>
              <a:rPr lang="ko-KR" altLang="en-US" sz="1200" dirty="0"/>
              <a:t>기차 등을 예매 하기 위해 각각의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사용한다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대중교통 이용 시 노선도 확인</a:t>
            </a:r>
            <a:r>
              <a:rPr lang="en-US" altLang="ko-KR" sz="1200" dirty="0"/>
              <a:t>, </a:t>
            </a:r>
            <a:r>
              <a:rPr lang="ko-KR" altLang="en-US" sz="1200" dirty="0"/>
              <a:t>정류장 정보 확인을 </a:t>
            </a:r>
            <a:r>
              <a:rPr lang="ko-KR" altLang="en-US" sz="1200" dirty="0" err="1"/>
              <a:t>어플로</a:t>
            </a:r>
            <a:r>
              <a:rPr lang="ko-KR" altLang="en-US" sz="1200" dirty="0"/>
              <a:t> 사용한다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버스 지하철 막차 첫차 도착 </a:t>
            </a:r>
            <a:r>
              <a:rPr lang="ko-KR" altLang="en-US" sz="1200" dirty="0" err="1"/>
              <a:t>시간등의</a:t>
            </a:r>
            <a:r>
              <a:rPr lang="ko-KR" altLang="en-US" sz="1200" dirty="0"/>
              <a:t> 정보 등을 어플로 확인한다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택시 호출 및 결제 등을 어플을 이용한다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어플의 정확한 </a:t>
            </a:r>
            <a:r>
              <a:rPr lang="en-US" altLang="ko-KR" sz="1200" dirty="0"/>
              <a:t>GPS</a:t>
            </a:r>
            <a:r>
              <a:rPr lang="ko-KR" altLang="en-US" sz="1200" dirty="0"/>
              <a:t>활용 시간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안내 시간 단축 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건의 사항 커뮤니티 개설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캘린더 </a:t>
            </a:r>
            <a:r>
              <a:rPr lang="en-US" altLang="ko-KR" sz="1200" dirty="0"/>
              <a:t>(</a:t>
            </a:r>
            <a:r>
              <a:rPr lang="ko-KR" altLang="en-US" sz="1200" dirty="0"/>
              <a:t>시간표</a:t>
            </a:r>
            <a:r>
              <a:rPr lang="en-US" altLang="ko-KR" sz="1200" dirty="0"/>
              <a:t>) </a:t>
            </a:r>
            <a:r>
              <a:rPr lang="ko-KR" altLang="en-US" sz="1200" dirty="0"/>
              <a:t>연동 대중교통 도착 알림 시스템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고속버스</a:t>
            </a:r>
            <a:r>
              <a:rPr lang="en-US" altLang="ko-KR" sz="1200" dirty="0"/>
              <a:t>, </a:t>
            </a:r>
            <a:r>
              <a:rPr lang="ko-KR" altLang="en-US" sz="1200" dirty="0"/>
              <a:t>기차 예매 시 도착지 관광지</a:t>
            </a:r>
            <a:r>
              <a:rPr lang="en-US" altLang="ko-KR" sz="1200" dirty="0"/>
              <a:t>, </a:t>
            </a:r>
            <a:r>
              <a:rPr lang="ko-KR" altLang="en-US" sz="1200" dirty="0"/>
              <a:t>맛집 안내 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여러 대중교통 통합 결제 시스템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119262" y="363986"/>
            <a:ext cx="3538635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172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0062" y="1289588"/>
            <a:ext cx="9388945" cy="4412941"/>
            <a:chOff x="1280062" y="1289588"/>
            <a:chExt cx="9388945" cy="4412941"/>
          </a:xfrm>
        </p:grpSpPr>
        <p:sp>
          <p:nvSpPr>
            <p:cNvPr id="6" name="직사각형 5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090756" y="2423767"/>
              <a:ext cx="3578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 </a:t>
              </a:r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두번째 시나리오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92649" y="4259545"/>
            <a:ext cx="7507825" cy="318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1">
                  <a:lumMod val="50000"/>
                </a:schemeClr>
              </a:buClr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itchFamily="18" charset="-127"/>
                <a:ea typeface="아리따-돋움(TTF)-Light" pitchFamily="18" charset="-127"/>
              </a:rPr>
              <a:t>. 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itchFamily="18" charset="-127"/>
              <a:ea typeface="아리따-돋움(TTF)-Light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6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17533" y="1240186"/>
            <a:ext cx="995215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2400" b="1" dirty="0" err="1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왁칸다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여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29</a:t>
            </a:r>
            <a:r>
              <a:rPr lang="ko-KR" altLang="en-US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세</a:t>
            </a:r>
            <a:r>
              <a:rPr lang="en-US" altLang="ko-KR" sz="24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  <a:endParaRPr lang="ko-KR" altLang="en-US" sz="2400" b="1" dirty="0"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775968" y="1130532"/>
            <a:ext cx="2441356" cy="3553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86946" y="834633"/>
            <a:ext cx="4976552" cy="55092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거주지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서울 강남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직업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금융권 회사원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통학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버스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지하철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택시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취미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술먹기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음주가무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운동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특기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술먹고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전화 하기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습관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웃으며 옆에 있는 사람 때리기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좌우명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남에게 피해 끼치지 않기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가족 구성원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부모 및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외동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통학 시간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1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시간 내외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결제수단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교통카드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체크카드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소득원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봉급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급여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연봉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24,000,000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원</a:t>
            </a:r>
          </a:p>
          <a:p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통잔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잔고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1,500,000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원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대출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20,000,000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원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학자금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소비 패턴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사고 싶은 건 바로 사야 됨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좋아하는 음식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술 안주 되는 모든 것</a:t>
            </a: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장래희망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술집 사장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기타 사항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생선 알레르기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A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형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싱글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활발한 성격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역마살 낌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혼혈 출생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부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=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남아공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	               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모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=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한국   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8033" y="6686704"/>
            <a:ext cx="1093753" cy="14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7532" y="545757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프로필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82C581-BBD7-4644-A095-CB3BC4C79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0" y="2806916"/>
            <a:ext cx="3864810" cy="25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6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69385" y="533246"/>
            <a:ext cx="1267503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왁칸다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(1)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9385" y="1283123"/>
            <a:ext cx="110885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서울 강남에 사는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씨의 일상입니다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월요일 아침 </a:t>
            </a:r>
            <a:r>
              <a:rPr lang="en-US" altLang="ko-KR" sz="1200" dirty="0"/>
              <a:t>6</a:t>
            </a:r>
            <a:r>
              <a:rPr lang="ko-KR" altLang="en-US" sz="1200" dirty="0"/>
              <a:t>시 알람 소리를 듣고 일어나는데 준비를 다하니 </a:t>
            </a:r>
            <a:r>
              <a:rPr lang="en-US" altLang="ko-KR" sz="1200" dirty="0"/>
              <a:t>7</a:t>
            </a:r>
            <a:r>
              <a:rPr lang="ko-KR" altLang="en-US" sz="1200" dirty="0"/>
              <a:t>시반</a:t>
            </a:r>
            <a:r>
              <a:rPr lang="en-US" altLang="ko-KR" sz="1200" dirty="0"/>
              <a:t>. </a:t>
            </a:r>
            <a:r>
              <a:rPr lang="ko-KR" altLang="en-US" sz="1200" dirty="0"/>
              <a:t>가만히 있으면 </a:t>
            </a:r>
            <a:r>
              <a:rPr lang="ko-KR" altLang="en-US" sz="1200" dirty="0" err="1"/>
              <a:t>화장해주는기계가</a:t>
            </a:r>
            <a:r>
              <a:rPr lang="ko-KR" altLang="en-US" sz="1200" dirty="0"/>
              <a:t> 있으면 얼마나 좋을지 상상해 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평소와 다름없이 </a:t>
            </a:r>
            <a:r>
              <a:rPr lang="ko-KR" altLang="en-US" sz="1600" b="1" dirty="0">
                <a:solidFill>
                  <a:srgbClr val="FF0000"/>
                </a:solidFill>
              </a:rPr>
              <a:t>어플로 지하철 노선도를 확인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하는데 회사 기숙사에서 가까운 양재역에서 압구정역까지 </a:t>
            </a:r>
            <a:r>
              <a:rPr lang="en-US" altLang="ko-KR" sz="1200" dirty="0"/>
              <a:t>15</a:t>
            </a:r>
            <a:r>
              <a:rPr lang="ko-KR" altLang="en-US" sz="1200" dirty="0"/>
              <a:t>분이 소요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정말 이러면 얼마나 좋을까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씨는 생각했습니다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출근길 지옥철에서 지하철 하나는 기본으로 보내면 압구정역까지 넉넉히 </a:t>
            </a:r>
            <a:r>
              <a:rPr lang="en-US" altLang="ko-KR" sz="1200" dirty="0"/>
              <a:t>25</a:t>
            </a:r>
            <a:r>
              <a:rPr lang="ko-KR" altLang="en-US" sz="1200" dirty="0"/>
              <a:t>분이 걸립니다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출근길 지옥철을 타고 간 압구정역에서 회사까지 걸어서 </a:t>
            </a:r>
            <a:r>
              <a:rPr lang="en-US" altLang="ko-KR" sz="1200" dirty="0"/>
              <a:t>10</a:t>
            </a:r>
            <a:r>
              <a:rPr lang="ko-KR" altLang="en-US" sz="1200" dirty="0"/>
              <a:t>분</a:t>
            </a:r>
            <a:r>
              <a:rPr lang="en-US" altLang="ko-KR" sz="1200" dirty="0"/>
              <a:t>, </a:t>
            </a:r>
            <a:r>
              <a:rPr lang="ko-KR" altLang="en-US" sz="1200" dirty="0"/>
              <a:t>매일 이렇게 출근하는데 </a:t>
            </a:r>
            <a:r>
              <a:rPr lang="en-US" altLang="ko-KR" sz="1200" dirty="0"/>
              <a:t>50</a:t>
            </a:r>
            <a:r>
              <a:rPr lang="ko-KR" altLang="en-US" sz="1200" dirty="0"/>
              <a:t>분이 걸립니다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 화요일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씨가 울산으로 출장을 가야하는 날입니다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울산에서 </a:t>
            </a:r>
            <a:r>
              <a:rPr lang="en-US" altLang="ko-KR" sz="1200" dirty="0"/>
              <a:t>1</a:t>
            </a:r>
            <a:r>
              <a:rPr lang="ko-KR" altLang="en-US" sz="1200" dirty="0"/>
              <a:t>박을 해야 하는 스케쥴이지요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왁칸다</a:t>
            </a:r>
            <a:r>
              <a:rPr lang="ko-KR" altLang="en-US" sz="1200" dirty="0"/>
              <a:t> 씨는 아침 일찍 짐을 꾸리고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터미널로 가는 버스 안에서 고속버스 티켓을 예매하기 위해 휴대전화를 꺼내 듭니다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그렇게 예매가 끝나고 울산에 도착해 미팅을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일찍 잠자리에 들고 개운한 수요일 아침이 밝았습니다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전날 끝내지 못한 미팅을 마무리 하고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서울로 올라올 때 </a:t>
            </a:r>
            <a:r>
              <a:rPr lang="ko-KR" altLang="en-US" sz="1600" b="1" dirty="0">
                <a:solidFill>
                  <a:srgbClr val="FF0000"/>
                </a:solidFill>
              </a:rPr>
              <a:t>고속버스를 예매하려고 휴대전화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들지만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씨는 오랜만에 </a:t>
            </a:r>
            <a:r>
              <a:rPr lang="ko-KR" altLang="en-US" sz="1600" b="1" dirty="0">
                <a:solidFill>
                  <a:srgbClr val="FF0000"/>
                </a:solidFill>
              </a:rPr>
              <a:t>기차를 타기로 결심합니다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 목요일은 너무나 힘듭니다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 날 출장을 다녀온 여독이 풀리지 않은 탓일까요</a:t>
            </a:r>
            <a:r>
              <a:rPr lang="en-US" altLang="ko-KR" sz="12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오늘과 내일만 버티면 주말이지만</a:t>
            </a:r>
            <a:r>
              <a:rPr lang="en-US" altLang="ko-KR" sz="1200" dirty="0"/>
              <a:t>, </a:t>
            </a:r>
            <a:r>
              <a:rPr lang="ko-KR" altLang="en-US" sz="1200" dirty="0"/>
              <a:t>오늘은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씨의 부서 사람들과 회식이 있는 날입니다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술을 좋아하는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씨이기 때문에 벌써부터 설렙니다</a:t>
            </a:r>
            <a:r>
              <a:rPr lang="en-US" altLang="ko-KR" sz="1200" dirty="0"/>
              <a:t>.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000114" y="384768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0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786585" y="533245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왁칸다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(2)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4942" y="1283121"/>
            <a:ext cx="10468680" cy="522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그렇게 회식이 시작되고 술이 만취한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씨는 집에 가기 싫다고 앵무새처럼 말하지만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씨의 직속상관인 </a:t>
            </a:r>
            <a:r>
              <a:rPr lang="ko-KR" altLang="en-US" sz="1200" dirty="0" err="1"/>
              <a:t>웍</a:t>
            </a:r>
            <a:r>
              <a:rPr lang="ko-KR" altLang="en-US" sz="1200" dirty="0"/>
              <a:t> 대리가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카카오 택시를 부릅니다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왁칸다</a:t>
            </a:r>
            <a:r>
              <a:rPr lang="ko-KR" altLang="en-US" sz="1200" dirty="0"/>
              <a:t> 씨는 이리저리 비틀대며 친한 친구에게 전화를 걸면서 택시에 탑니다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친한 친구는 익숙한 상황인 듯 대답만 하더니 뚝 끊어버립니다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하지만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씨는 흥이 아직도 가시지 않은 듯 택시 창문을 열고 고래고래 노래를 부릅니다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"</a:t>
            </a:r>
            <a:r>
              <a:rPr lang="ko-KR" altLang="en-US" sz="1200" dirty="0"/>
              <a:t>어디로 가야하죠 아저씨 </a:t>
            </a:r>
            <a:r>
              <a:rPr lang="en-US" altLang="ko-KR" sz="1200" dirty="0"/>
              <a:t>, </a:t>
            </a:r>
            <a:r>
              <a:rPr lang="ko-KR" altLang="en-US" sz="1200" dirty="0"/>
              <a:t>우는 손님이 처음인가요 달리면 어디가 나오죠</a:t>
            </a:r>
            <a:r>
              <a:rPr lang="en-US" altLang="ko-KR" sz="1200" dirty="0"/>
              <a:t>"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택시기사 아저씨는 고개를 설레설레 젓습니다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노래인지 고함인지 모르겠다는 의미 같습니다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다음날 금요일 아침 출근 준비를 하는데 지갑이 없습니다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술 먹고 지갑을 택시에 두고 내린 겁니다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다행히 </a:t>
            </a:r>
            <a:r>
              <a:rPr lang="ko-KR" altLang="en-US" sz="1600" b="1" dirty="0">
                <a:solidFill>
                  <a:srgbClr val="FF0000"/>
                </a:solidFill>
              </a:rPr>
              <a:t>택시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어플에</a:t>
            </a:r>
            <a:r>
              <a:rPr lang="ko-KR" altLang="en-US" sz="1600" b="1" dirty="0">
                <a:solidFill>
                  <a:srgbClr val="FF0000"/>
                </a:solidFill>
              </a:rPr>
              <a:t> 기사님 정보가 저장되어 있었습니다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바로 연락을 드리고 택시비를 지불하고 지갑을 되찾았습니다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고마운 기사님 </a:t>
            </a:r>
            <a:r>
              <a:rPr lang="en-US" altLang="ko-KR" sz="1200" dirty="0"/>
              <a:t>.....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택시비 지출에 타격이 큰 사회 초년생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</a:t>
            </a:r>
            <a:r>
              <a:rPr lang="en-US" altLang="ko-KR" sz="1200" dirty="0"/>
              <a:t>,</a:t>
            </a:r>
            <a:r>
              <a:rPr lang="ko-KR" altLang="en-US" sz="1200" dirty="0"/>
              <a:t> 오늘은 </a:t>
            </a:r>
            <a:r>
              <a:rPr lang="ko-KR" altLang="en-US" sz="1600" b="1" dirty="0">
                <a:solidFill>
                  <a:srgbClr val="FF0000"/>
                </a:solidFill>
              </a:rPr>
              <a:t>버스를 타고 출근</a:t>
            </a:r>
            <a:r>
              <a:rPr lang="ko-KR" altLang="en-US" sz="1200" dirty="0"/>
              <a:t>을 하기로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버스를 타기위해 버스 어플을 확인</a:t>
            </a:r>
            <a:r>
              <a:rPr lang="ko-KR" altLang="en-US" sz="1600" b="1" dirty="0"/>
              <a:t> </a:t>
            </a:r>
            <a:r>
              <a:rPr lang="ko-KR" altLang="en-US" sz="1200" dirty="0"/>
              <a:t>하는데 이미 지나간 버스 </a:t>
            </a:r>
            <a:r>
              <a:rPr lang="en-US" altLang="ko-KR" sz="1200" dirty="0"/>
              <a:t>..... </a:t>
            </a:r>
            <a:r>
              <a:rPr lang="ko-KR" altLang="en-US" sz="1200" dirty="0"/>
              <a:t>다음 버스를  </a:t>
            </a:r>
            <a:r>
              <a:rPr lang="ko-KR" altLang="en-US" sz="1200" dirty="0" err="1"/>
              <a:t>타다간</a:t>
            </a:r>
            <a:r>
              <a:rPr lang="ko-KR" altLang="en-US" sz="1200" dirty="0"/>
              <a:t> 지각입니다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어쩔 수 없이 또 택시를 타고 출근을 하는데 </a:t>
            </a:r>
            <a:r>
              <a:rPr lang="ko-KR" altLang="en-US" sz="1600" b="1" dirty="0" err="1">
                <a:solidFill>
                  <a:srgbClr val="FF0000"/>
                </a:solidFill>
              </a:rPr>
              <a:t>어플에</a:t>
            </a:r>
            <a:r>
              <a:rPr lang="ko-KR" altLang="en-US" sz="1600" b="1" dirty="0">
                <a:solidFill>
                  <a:srgbClr val="FF0000"/>
                </a:solidFill>
              </a:rPr>
              <a:t> 택시비 지불 하는 알림이 뜨고 </a:t>
            </a:r>
            <a:r>
              <a:rPr lang="en-US" altLang="ko-KR" sz="1200" dirty="0"/>
              <a:t>..... </a:t>
            </a:r>
            <a:r>
              <a:rPr lang="ko-KR" altLang="en-US" sz="1200" dirty="0"/>
              <a:t>오늘도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씨의 통장 잔고는 날로 비어 갑니다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마치 </a:t>
            </a:r>
            <a:r>
              <a:rPr lang="ko-KR" altLang="en-US" sz="1200" dirty="0" err="1"/>
              <a:t>왁칸다</a:t>
            </a:r>
            <a:r>
              <a:rPr lang="ko-KR" altLang="en-US" sz="1200" dirty="0"/>
              <a:t> 씨의 머리 처럼요</a:t>
            </a:r>
            <a:r>
              <a:rPr lang="en-US" altLang="ko-KR" sz="1200" dirty="0"/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916986" y="343205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03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000114" y="384768"/>
            <a:ext cx="322275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819" y="541559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왁칸다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(3)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6819" y="1806826"/>
            <a:ext cx="112751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/>
              <a:t>토요일은 휴식의 시간을 갖기로 하고 집에서 밀린 드라마를 보면서 집밖에 나오지 않습니다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일요일 그녀는 날이 더워져 새로 입을 옷을 사러 가기 위해 친구와 쇼핑을 하기로 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그녀는 약속장소 명동으로 가기 위해 </a:t>
            </a:r>
            <a:r>
              <a:rPr lang="ko-KR" altLang="en-US" sz="1600" b="1" dirty="0">
                <a:solidFill>
                  <a:srgbClr val="FF0000"/>
                </a:solidFill>
              </a:rPr>
              <a:t>지하철노선도를 확인</a:t>
            </a:r>
            <a:r>
              <a:rPr lang="ko-KR" altLang="en-US" sz="1200" dirty="0"/>
              <a:t>합니다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지하철 시간을 확인하고 기다림 없이 바로 맞춰서 타고</a:t>
            </a:r>
            <a:r>
              <a:rPr lang="ko-KR" altLang="en-US" sz="1200" dirty="0"/>
              <a:t> 명동 롯데백화점으로 갑니다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쇼핑을 하다 보니 저녁이 되고 집을 갈 시간이 다가 오는데</a:t>
            </a:r>
            <a:r>
              <a:rPr lang="en-US" altLang="ko-KR" sz="1200" dirty="0"/>
              <a:t>, </a:t>
            </a:r>
            <a:r>
              <a:rPr lang="ko-KR" altLang="en-US" sz="1200" dirty="0"/>
              <a:t>가진 짐들이 너무 많아 친구와 </a:t>
            </a:r>
            <a:r>
              <a:rPr lang="ko-KR" altLang="en-US" sz="1600" b="1" dirty="0">
                <a:solidFill>
                  <a:srgbClr val="FF0000"/>
                </a:solidFill>
              </a:rPr>
              <a:t>택시를 타기로 마음을 먹습니다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그녀는 카페에 앉아서 </a:t>
            </a:r>
            <a:r>
              <a:rPr lang="ko-KR" altLang="en-US" sz="1600" b="1" dirty="0">
                <a:solidFill>
                  <a:srgbClr val="FF0000"/>
                </a:solidFill>
              </a:rPr>
              <a:t>택시 어플로 택시를 호출 하고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어플내 선결제를 합니다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그렇게 택시를 타고 집으로 도착하여 문을 여는 순간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택시기사님이 요금 안 </a:t>
            </a:r>
            <a:r>
              <a:rPr lang="ko-KR" altLang="en-US" sz="1200" dirty="0" err="1"/>
              <a:t>내냐고</a:t>
            </a:r>
            <a:r>
              <a:rPr lang="ko-KR" altLang="en-US" sz="1200" dirty="0"/>
              <a:t> 묻습니다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그녀는 당황해서</a:t>
            </a:r>
            <a:r>
              <a:rPr lang="en-US" altLang="ko-KR" sz="1200" dirty="0"/>
              <a:t>, </a:t>
            </a:r>
            <a:r>
              <a:rPr lang="ko-KR" altLang="en-US" sz="1200" dirty="0"/>
              <a:t>선결제를 했다고 말을 합니다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하지만 택시기사님은 </a:t>
            </a:r>
            <a:r>
              <a:rPr lang="ko-KR" altLang="en-US" sz="1200" dirty="0" err="1"/>
              <a:t>선결제</a:t>
            </a:r>
            <a:r>
              <a:rPr lang="ko-KR" altLang="en-US" sz="1200" dirty="0"/>
              <a:t> 한 것이 취소 됐다고 말합니다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FF0000"/>
                </a:solidFill>
              </a:rPr>
              <a:t>어플에</a:t>
            </a:r>
            <a:r>
              <a:rPr lang="ko-KR" altLang="en-US" sz="1600" b="1" dirty="0">
                <a:solidFill>
                  <a:srgbClr val="FF0000"/>
                </a:solidFill>
              </a:rPr>
              <a:t> 확인하는 기능</a:t>
            </a:r>
            <a:r>
              <a:rPr lang="ko-KR" altLang="en-US" sz="1200" dirty="0"/>
              <a:t>을 찾기 힘들어서 당황하고 현금을 내고 부랴부랴 내립니다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집에 와서 오늘 산 옷을 입어보고 내일 입을 옷도 코디 해 둔 뒤 다음날 출근 준비를 하며 잠에 듭니다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833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961320" y="393081"/>
            <a:ext cx="3643931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4262" y="558183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 err="1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왁칸다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 이야기 결론 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1319" y="1142958"/>
            <a:ext cx="108011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회사에 출근 하면서 지하철</a:t>
            </a:r>
            <a:r>
              <a:rPr lang="en-US" altLang="ko-KR" sz="1200" dirty="0"/>
              <a:t>, </a:t>
            </a:r>
            <a:r>
              <a:rPr lang="ko-KR" altLang="en-US" sz="1200" dirty="0"/>
              <a:t>버스</a:t>
            </a:r>
            <a:r>
              <a:rPr lang="en-US" altLang="ko-KR" sz="1200" dirty="0"/>
              <a:t>, </a:t>
            </a:r>
            <a:r>
              <a:rPr lang="ko-KR" altLang="en-US" sz="1200" dirty="0"/>
              <a:t>택시 등 대중 교통을 이용하는데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이때 각각 다른 어플을 이용해야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그리고 출장을 가기 위해 고속버스를 예매 하려면 또 다른 어플을 설치해야 하고</a:t>
            </a:r>
            <a:r>
              <a:rPr lang="en-US" altLang="ko-KR" sz="1200" dirty="0"/>
              <a:t>, </a:t>
            </a:r>
            <a:r>
              <a:rPr lang="ko-KR" altLang="en-US" sz="1200" dirty="0"/>
              <a:t>지하철도 시간이 조금씩 달라 늦기도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이는 버스 또한 마찬가지다 버스 어플로는 도착이라고 나오지만 이미 출발을 한 후 였고</a:t>
            </a:r>
            <a:r>
              <a:rPr lang="en-US" altLang="ko-KR" sz="1200" dirty="0"/>
              <a:t>, </a:t>
            </a:r>
            <a:r>
              <a:rPr lang="ko-KR" altLang="en-US" sz="1200" dirty="0"/>
              <a:t>회사에 지각하지 않기 위해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또 택시 어플을 불러 택시를 탄다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출퇴근 하면서 지하철</a:t>
            </a:r>
            <a:r>
              <a:rPr lang="en-US" altLang="ko-KR" sz="1200" dirty="0"/>
              <a:t>, </a:t>
            </a:r>
            <a:r>
              <a:rPr lang="ko-KR" altLang="en-US" sz="1200" dirty="0"/>
              <a:t>버스</a:t>
            </a:r>
            <a:r>
              <a:rPr lang="en-US" altLang="ko-KR" sz="1200" dirty="0"/>
              <a:t>, </a:t>
            </a:r>
            <a:r>
              <a:rPr lang="ko-KR" altLang="en-US" sz="1200" dirty="0"/>
              <a:t>택시</a:t>
            </a:r>
            <a:r>
              <a:rPr lang="en-US" altLang="ko-KR" sz="1200" dirty="0"/>
              <a:t>, </a:t>
            </a:r>
            <a:r>
              <a:rPr lang="ko-KR" altLang="en-US" sz="1200" dirty="0"/>
              <a:t>고속버스 어플 사용은 기본이고</a:t>
            </a:r>
            <a:r>
              <a:rPr lang="en-US" altLang="ko-KR" sz="1200" dirty="0"/>
              <a:t>, </a:t>
            </a:r>
            <a:r>
              <a:rPr lang="ko-KR" altLang="en-US" sz="1200" dirty="0"/>
              <a:t>많은 어플을 하나 </a:t>
            </a:r>
            <a:r>
              <a:rPr lang="ko-KR" altLang="en-US" sz="1200" dirty="0" err="1"/>
              <a:t>하나</a:t>
            </a:r>
            <a:r>
              <a:rPr lang="ko-KR" altLang="en-US" sz="1200" dirty="0"/>
              <a:t> 확인해서 노선도 확인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정류장 정보 확인을 어플로 사용한다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버스 지하철 막차 첫차 도착시간 등의 정보를 어플로 확인한다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택시호출 및 결제등을 어플을 이용한다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  </a:t>
            </a:r>
            <a:r>
              <a:rPr lang="ko-KR" altLang="en-US" sz="1200" dirty="0"/>
              <a:t>어플의 정확한 </a:t>
            </a:r>
            <a:r>
              <a:rPr lang="en-US" altLang="ko-KR" sz="1200" dirty="0"/>
              <a:t>GPS</a:t>
            </a:r>
            <a:r>
              <a:rPr lang="ko-KR" altLang="en-US" sz="1200" dirty="0"/>
              <a:t>활용 시간정보</a:t>
            </a:r>
            <a:r>
              <a:rPr lang="en-US" altLang="ko-KR" sz="1200" dirty="0"/>
              <a:t>, </a:t>
            </a:r>
            <a:r>
              <a:rPr lang="ko-KR" altLang="en-US" sz="1200" dirty="0"/>
              <a:t>안내시간 단축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건의 사항 커뮤니티 개설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캘린더 </a:t>
            </a:r>
            <a:r>
              <a:rPr lang="en-US" altLang="ko-KR" sz="1200" dirty="0"/>
              <a:t>(</a:t>
            </a:r>
            <a:r>
              <a:rPr lang="ko-KR" altLang="en-US" sz="1200" dirty="0"/>
              <a:t>시간표</a:t>
            </a:r>
            <a:r>
              <a:rPr lang="en-US" altLang="ko-KR" sz="1200" dirty="0"/>
              <a:t>) </a:t>
            </a:r>
            <a:r>
              <a:rPr lang="ko-KR" altLang="en-US" sz="1200" dirty="0"/>
              <a:t>연동 대중교통 도착 알림 시스템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고속버스</a:t>
            </a:r>
            <a:r>
              <a:rPr lang="en-US" altLang="ko-KR" sz="1200" dirty="0"/>
              <a:t>, </a:t>
            </a:r>
            <a:r>
              <a:rPr lang="ko-KR" altLang="en-US" sz="1200" dirty="0"/>
              <a:t>기차 예매 시 도착지 관광지</a:t>
            </a:r>
            <a:r>
              <a:rPr lang="en-US" altLang="ko-KR" sz="1200" dirty="0"/>
              <a:t>, </a:t>
            </a:r>
            <a:r>
              <a:rPr lang="ko-KR" altLang="en-US" sz="1200" dirty="0"/>
              <a:t>맛집 안내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  여러 대중교통 통합 결제 시스템</a:t>
            </a:r>
          </a:p>
        </p:txBody>
      </p:sp>
    </p:spTree>
    <p:extLst>
      <p:ext uri="{BB962C8B-B14F-4D97-AF65-F5344CB8AC3E}">
        <p14:creationId xmlns:p14="http://schemas.microsoft.com/office/powerpoint/2010/main" val="16018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1105075" y="467895"/>
            <a:ext cx="2594089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3467" y="632998"/>
            <a:ext cx="99521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시나리오 결론 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3466" y="1534228"/>
            <a:ext cx="103001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각 대중교통마다 각각의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사용하기 때문에 여러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설치해야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건의 사항 커뮤니티 개설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고속버스</a:t>
            </a:r>
            <a:r>
              <a:rPr lang="en-US" altLang="ko-KR" sz="1200" dirty="0"/>
              <a:t>, </a:t>
            </a:r>
            <a:r>
              <a:rPr lang="ko-KR" altLang="en-US" sz="1200" dirty="0"/>
              <a:t>기차 등을 예매 하기 위해 각각의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사용한다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고속버스</a:t>
            </a:r>
            <a:r>
              <a:rPr lang="en-US" altLang="ko-KR" sz="1200" dirty="0"/>
              <a:t>, </a:t>
            </a:r>
            <a:r>
              <a:rPr lang="ko-KR" altLang="en-US" sz="1200" dirty="0"/>
              <a:t>기차 예매 시 도착지 관광지</a:t>
            </a:r>
            <a:r>
              <a:rPr lang="en-US" altLang="ko-KR" sz="1200" dirty="0"/>
              <a:t>, </a:t>
            </a:r>
            <a:r>
              <a:rPr lang="ko-KR" altLang="en-US" sz="1200" dirty="0"/>
              <a:t>맛집 안내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대중교통 이용 시 노선도 확인</a:t>
            </a:r>
            <a:r>
              <a:rPr lang="en-US" altLang="ko-KR" sz="1200" dirty="0"/>
              <a:t>, </a:t>
            </a:r>
            <a:r>
              <a:rPr lang="ko-KR" altLang="en-US" sz="1200" dirty="0"/>
              <a:t>정류장 정보</a:t>
            </a:r>
            <a:r>
              <a:rPr lang="en-US" altLang="ko-KR" sz="1200" dirty="0"/>
              <a:t>, </a:t>
            </a:r>
            <a:r>
              <a:rPr lang="ko-KR" altLang="en-US" sz="1200" dirty="0"/>
              <a:t>버스 시간을 </a:t>
            </a:r>
            <a:r>
              <a:rPr lang="ko-KR" altLang="en-US" sz="1200" dirty="0" err="1"/>
              <a:t>어플로</a:t>
            </a:r>
            <a:r>
              <a:rPr lang="ko-KR" altLang="en-US" sz="1200" dirty="0"/>
              <a:t> 확인한다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어플의</a:t>
            </a:r>
            <a:r>
              <a:rPr lang="ko-KR" altLang="en-US" sz="1200" dirty="0"/>
              <a:t> 정확한 </a:t>
            </a:r>
            <a:r>
              <a:rPr lang="en-US" altLang="ko-KR" sz="1200" dirty="0"/>
              <a:t>GPS</a:t>
            </a:r>
            <a:r>
              <a:rPr lang="ko-KR" altLang="en-US" sz="1200" dirty="0"/>
              <a:t>활용 시간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안내 시간 단축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여러 대중교통 통합 결제 시스템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캘린더 </a:t>
            </a:r>
            <a:r>
              <a:rPr lang="en-US" altLang="ko-KR" sz="1200" dirty="0"/>
              <a:t>(</a:t>
            </a:r>
            <a:r>
              <a:rPr lang="ko-KR" altLang="en-US" sz="1200" dirty="0"/>
              <a:t>시간표</a:t>
            </a:r>
            <a:r>
              <a:rPr lang="en-US" altLang="ko-KR" sz="1200" dirty="0"/>
              <a:t>) </a:t>
            </a:r>
            <a:r>
              <a:rPr lang="ko-KR" altLang="en-US" sz="1200" dirty="0"/>
              <a:t>연동 대중교통 도착 알림 시스템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택시 호출 및 결제 등을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이용한다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학교를 가기 위해 대중교통을 이용하는데 버스 한 </a:t>
            </a:r>
            <a:r>
              <a:rPr lang="ko-KR" altLang="en-US" sz="1200" dirty="0" err="1"/>
              <a:t>가지뿐만</a:t>
            </a:r>
            <a:r>
              <a:rPr lang="ko-KR" altLang="en-US" sz="1200" dirty="0"/>
              <a:t> 아니라 지하철 택시 등등 여러 대중교통을 이용한다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회사에 출근 하면서 지하철</a:t>
            </a:r>
            <a:r>
              <a:rPr lang="en-US" altLang="ko-KR" sz="1200" dirty="0"/>
              <a:t>, </a:t>
            </a:r>
            <a:r>
              <a:rPr lang="ko-KR" altLang="en-US" sz="1200" dirty="0"/>
              <a:t>버스</a:t>
            </a:r>
            <a:r>
              <a:rPr lang="en-US" altLang="ko-KR" sz="1200" dirty="0"/>
              <a:t>, </a:t>
            </a:r>
            <a:r>
              <a:rPr lang="ko-KR" altLang="en-US" sz="1200" dirty="0"/>
              <a:t>택시 등 대중 교통을 이용하는데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이때 각각 다른 </a:t>
            </a:r>
            <a:r>
              <a:rPr lang="ko-KR" altLang="en-US" sz="1200" dirty="0" err="1"/>
              <a:t>어플을</a:t>
            </a:r>
            <a:r>
              <a:rPr lang="ko-KR" altLang="en-US" sz="1200" dirty="0"/>
              <a:t> 이용해야 한다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039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앱의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29637"/>
            <a:ext cx="4344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시내버스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 같은 모든 대중교통 어플을 하나의 어플로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이용할 수 있는 어플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2319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차별성 및 정의</a:t>
            </a:r>
            <a:endParaRPr lang="ko-KR" altLang="en-US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40CBB0-F079-4F22-B611-3DAE1C1CC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07" y="1769069"/>
            <a:ext cx="2731408" cy="2207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A8AAC7-168E-442E-AA27-CAB1B0DF8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98" y="3265731"/>
            <a:ext cx="2608302" cy="2242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822DFC-ECC5-4A35-91D2-8D4EB2684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92" y="1991854"/>
            <a:ext cx="3450570" cy="34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47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919623" y="934580"/>
            <a:ext cx="3818632" cy="0"/>
          </a:xfrm>
          <a:prstGeom prst="line">
            <a:avLst/>
          </a:prstGeom>
          <a:ln w="34925">
            <a:solidFill>
              <a:srgbClr val="FF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9623" y="1139009"/>
            <a:ext cx="45890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시나리오 </a:t>
            </a:r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-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rPr>
              <a:t>추가 기능</a:t>
            </a:r>
            <a:endParaRPr lang="ko-KR" altLang="en-US" sz="3200" b="1" dirty="0">
              <a:solidFill>
                <a:srgbClr val="FED966"/>
              </a:solidFill>
              <a:latin typeface="아리따-돋움(TTF)-Bold" pitchFamily="18" charset="-127"/>
              <a:ea typeface="아리따-돋움(TTF)-Bold" pitchFamily="18" charset="-127"/>
              <a:cs typeface="Ebrima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2861" y="2220349"/>
            <a:ext cx="4864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Clr>
                <a:schemeClr val="accent1">
                  <a:lumMod val="50000"/>
                </a:schemeClr>
              </a:buClr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아리따-돋움(TTF)-Light" pitchFamily="18" charset="-127"/>
                <a:ea typeface="아리따-돋움(TTF)-Light" pitchFamily="18" charset="-127"/>
              </a:defRPr>
            </a:lvl1pPr>
          </a:lstStyle>
          <a:p>
            <a:r>
              <a:rPr lang="en-US" altLang="ko-KR" dirty="0"/>
              <a:t>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8033" y="6686704"/>
            <a:ext cx="1093753" cy="144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19623" y="1854589"/>
            <a:ext cx="10086427" cy="3798066"/>
          </a:xfrm>
          <a:prstGeom prst="rect">
            <a:avLst/>
          </a:prstGeom>
          <a:solidFill>
            <a:srgbClr val="FFC3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27575" y="2481959"/>
            <a:ext cx="977872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대중교통 어플의 통합화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			–  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각각의 어플로 인한 복잡하고 많은 </a:t>
            </a:r>
            <a:r>
              <a:rPr lang="ko-KR" altLang="en-US" sz="1400" dirty="0" err="1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서플을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 설치</a:t>
            </a: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SemiBold" pitchFamily="18" charset="-127"/>
              <a:ea typeface="아리따-돋움(TTF)-SemiBold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실시간 </a:t>
            </a:r>
            <a:r>
              <a:rPr lang="en-US" altLang="ko-KR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GPS</a:t>
            </a: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 활용 및 응용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		–  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노선도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/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정류장 정보 수집 및 실시간 위치 반영에 응용</a:t>
            </a: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SemiBold" pitchFamily="18" charset="-127"/>
              <a:ea typeface="아리따-돋움(TTF)-SemiBold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민원접수 카테고리 개설 및 이용 </a:t>
            </a:r>
            <a:r>
              <a:rPr lang="en-US" altLang="ko-KR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		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–  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불만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/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오류 발견 시 즉각 대처 및 소통</a:t>
            </a: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SemiBold" pitchFamily="18" charset="-127"/>
              <a:ea typeface="아리따-돋움(TTF)-SemiBold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목적지 도착 알림 서비스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		–  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해당 역 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/ 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정거장 도착 시 알림 기능으로 편의성 제공</a:t>
            </a: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SemiBold" pitchFamily="18" charset="-127"/>
              <a:ea typeface="아리따-돋움(TTF)-SemiBold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r>
              <a:rPr lang="ko-KR" altLang="en-US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어플을 이용한 통합 결제화</a:t>
            </a:r>
            <a:r>
              <a:rPr lang="en-US" altLang="ko-KR" sz="17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SemiBold" pitchFamily="18" charset="-127"/>
                <a:ea typeface="아리따-돋움(TTF)-SemiBold" pitchFamily="18" charset="-127"/>
                <a:cs typeface="Ebrima" pitchFamily="2" charset="0"/>
              </a:rPr>
              <a:t>		</a:t>
            </a:r>
            <a:r>
              <a:rPr lang="en-US" altLang="ko-KR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–   </a:t>
            </a:r>
            <a:r>
              <a:rPr lang="ko-KR" altLang="en-US" sz="1400" dirty="0" err="1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어플</a:t>
            </a:r>
            <a:r>
              <a:rPr lang="ko-KR" altLang="en-US" sz="1400" dirty="0">
                <a:ln w="0"/>
                <a:solidFill>
                  <a:srgbClr val="2E23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Ebrima" pitchFamily="2" charset="0"/>
              </a:rPr>
              <a:t> 내 결제 기능을 추가하여 환승 기능 개선</a:t>
            </a:r>
            <a:endParaRPr lang="en-US" altLang="ko-KR" sz="17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Ebrima" pitchFamily="2" charset="0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altLang="ko-KR" sz="1600" dirty="0">
              <a:ln w="0"/>
              <a:solidFill>
                <a:srgbClr val="2E23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아리따-돋움(TTF)-SemiBold" pitchFamily="18" charset="-127"/>
              <a:ea typeface="아리따-돋움(TTF)-SemiBold" pitchFamily="18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09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367896" cy="4412941"/>
            <a:chOff x="1280062" y="1289588"/>
            <a:chExt cx="9367896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87950" y="2423767"/>
              <a:ext cx="2701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Function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327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34156" y="63618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200736" y="585384"/>
            <a:ext cx="5301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통한 기능 리스트 업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301793" y="3748070"/>
            <a:ext cx="5689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버스의 실시간 위치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노선도 확인 및 정류장 도착 시간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버스의 고장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지연 시 사유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예매가 불가능한 현장 예매 지역도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예매 가능하게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698323" y="3748070"/>
            <a:ext cx="841566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열차의 실시간 위치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노선도 확인 및 정류장 도착 시간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열차 사고 및 지연 시 지연 시 사유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혼잡도를 고려한 최단 시간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최소 환승 경로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급행 및 경전철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자기부상열차 등의 열차의 환승 안내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도착지 관광지 소개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 안내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26" y="1943007"/>
            <a:ext cx="1360946" cy="13609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3" y="1909106"/>
            <a:ext cx="1428749" cy="14287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20" y="1834595"/>
            <a:ext cx="1577773" cy="1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1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34156" y="63618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200736" y="585384"/>
            <a:ext cx="5301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통한 기능 리스트 업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4222287" y="2676164"/>
            <a:ext cx="841566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호출 시 출발지와 목적지 지정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미리 등록한 카드로 연동 결제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예상 이동 시간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및 이용 요금 미리 확인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 및 가족 지인들에게 승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기사님의 정보 제공으로 안전한 승차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목적지를 가려 받는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기사님들에게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패널티를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주어 승차 거부 최소화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79" y="3100562"/>
            <a:ext cx="1428749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5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790020" y="5946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356600" y="543820"/>
            <a:ext cx="4131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리뷰를 통한 기능 리스트 업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51207" y="1391025"/>
            <a:ext cx="9470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데이터를 받아와 새로 고침 기능의 시간을 단축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GPS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통한 위치기반 서비스 활용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 받을 기능을 사용자가 선택 할 수 있게 한다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예매한 표를 선물하기 기능을 통해 전달되도록 한다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 서비스 인식기능 업데이트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내 기능을 자세하게 설명 표기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악용 택시기사 신고 창구 개설 및 협조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화면의 해상도 조절 기능으로 해당 스마트폰에 맞는 해상도를 지원한다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주기적인 업데이트로 최신화 하며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미처 확인 못한 노선은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바로 피드백을 받아 수정할 수 있도록 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841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790020" y="5946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356600" y="543820"/>
            <a:ext cx="5198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인터뷰 조사를 통한 기능 리스트 업</a:t>
            </a:r>
            <a:endParaRPr lang="ko-KR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51207" y="2056043"/>
            <a:ext cx="94707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통합된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어플의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필요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지하철의 혼잡도 안내 기능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정확한 알림 기능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가는 도중 경로 확인을 할 수 있는 기능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왕복권을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 예매 시 하나씩 각각 예매 해야하는 것이 불편하고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일부 노선의 경우 현장       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예매만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되는데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통한 예매가 가능할 수 있도록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903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790020" y="594620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356600" y="543820"/>
            <a:ext cx="4778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설문조사를 통한 기능 리스트 업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851207" y="1391025"/>
            <a:ext cx="9470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도착지의 날씨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주위 시설 알림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초기화 시간을 단축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연동을 통한 위치 기반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서비스기존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대중교통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어플에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추가요청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사항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입석 예매 기능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버스와 전철 두개의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합체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정확한 위치 정보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지문을 활용한 간편 결제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삼성페이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연동으로 실시간 카드 사용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 고침 시간 단축을 통한 빠른 정보 알림</a:t>
            </a:r>
          </a:p>
        </p:txBody>
      </p:sp>
    </p:spTree>
    <p:extLst>
      <p:ext uri="{BB962C8B-B14F-4D97-AF65-F5344CB8AC3E}">
        <p14:creationId xmlns:p14="http://schemas.microsoft.com/office/powerpoint/2010/main" val="533849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65329" y="573839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231909" y="523039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시나리오를 통한 기능 리스트 업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128000" y="1657033"/>
            <a:ext cx="9797080" cy="346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여러 대중교통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통합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예매 기능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대중교통 노선도 확인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정류장 정보 확인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첫차 막차 도착시간 등 시간 정보 확인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 도착 알림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호출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5840732" y="1657033"/>
            <a:ext cx="52298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활용한 위치기반시스템을 통해 정확한 정보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건의사항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민원접수 커뮤니티 개설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캘린더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일정 연동 대중교통 도착 알림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예매 시 도착지의 관광지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맛집 안내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앱을 통한 통합 결제 시스템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오류없이 정확한 정보</a:t>
            </a:r>
          </a:p>
        </p:txBody>
      </p:sp>
    </p:spTree>
    <p:extLst>
      <p:ext uri="{BB962C8B-B14F-4D97-AF65-F5344CB8AC3E}">
        <p14:creationId xmlns:p14="http://schemas.microsoft.com/office/powerpoint/2010/main" val="1645884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3179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Function List (1)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179955" y="1220770"/>
            <a:ext cx="84156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GPS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활용한 실시간 위치기반시스템을 통해 정확한 정보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가는 도중 경로 확인을 할 수 있는 기능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건의사항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민원접수 커뮤니티 개설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예매 시 도착지의 관광지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맛집 안내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고속버스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예매 기능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급행 및 경전철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자기부상열차 등의 열차의 환승 안내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기사님의 정보 제공으로 안전한 승차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대중 교통의 고장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지연 시 사유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대중 교통의 실시간 위치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노선도 확인 및 정류장 도착 시간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 도착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목적지를 가려 받는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기사님에게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패널티를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주어 승차 거부 최소화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버스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지하철의 혼잡도 안내 기능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844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3230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Function List (2)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1179955" y="1220770"/>
            <a:ext cx="84156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실시간 혼잡도를 고려한 최단 시간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최소 환승 경로 제공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 받을 기능을 사용자가 선택 할 수 있게 한다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내 기능을 자세하게 설명 표기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도움말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 화면의 해상도 조절 기능으로 해당 스마트폰에 맞는 해상도를 지원한다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앱을 통한 통합 결제 시스템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예매가 불가능한 현장 예매 지역도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예매 가능하게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여러 대중교통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통합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예매한 표를 선물하기 기능을 통해 전달되도록 한다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예상 이동 시간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및 이용 요금 미리 확인 가능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친구 및 가족 지인들에게 승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캘린더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같은 일정 연동 대중교통 도착 알림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택시 호출 시 출발지와 목적지 지정 가능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 안내</a:t>
            </a:r>
          </a:p>
        </p:txBody>
      </p:sp>
    </p:spTree>
    <p:extLst>
      <p:ext uri="{BB962C8B-B14F-4D97-AF65-F5344CB8AC3E}">
        <p14:creationId xmlns:p14="http://schemas.microsoft.com/office/powerpoint/2010/main" val="402915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513369" cy="4412941"/>
            <a:chOff x="1280062" y="1289588"/>
            <a:chExt cx="9513369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091795" y="2434158"/>
              <a:ext cx="2701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 </a:t>
              </a:r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아리따-돋움(TTF)-Bold" pitchFamily="18" charset="-127"/>
                  <a:ea typeface="아리따-돋움(TTF)-Bold" pitchFamily="18" charset="-127"/>
                  <a:cs typeface="Ebrima" pitchFamily="2" charset="0"/>
                </a:rPr>
                <a:t>벤치 마케팅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아리따-돋움(TTF)-Bold" pitchFamily="18" charset="-127"/>
                <a:ea typeface="아리따-돋움(TTF)-Bold" pitchFamily="18" charset="-127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55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367896" cy="4412941"/>
            <a:chOff x="1280062" y="1289588"/>
            <a:chExt cx="9367896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87950" y="2423767"/>
              <a:ext cx="2701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  <a:cs typeface="Ebrima" pitchFamily="2" charset="0"/>
                </a:rPr>
                <a:t>카드 </a:t>
              </a:r>
              <a:r>
                <a:rPr lang="ko-KR" altLang="en-US" sz="3200" b="1" dirty="0" err="1">
                  <a:solidFill>
                    <a:schemeClr val="tx2">
                      <a:lumMod val="7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  <a:cs typeface="Ebrima" pitchFamily="2" charset="0"/>
                </a:rPr>
                <a:t>소팅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77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800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유저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그림 18" descr="실내이(가) 표시된 사진&#10;&#10;자동 생성된 설명">
            <a:extLst>
              <a:ext uri="{FF2B5EF4-FFF2-40B4-BE49-F238E27FC236}">
                <a16:creationId xmlns:a16="http://schemas.microsoft.com/office/drawing/2014/main" id="{8295546F-65D7-49EC-9F0D-97CE6C62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8" y="1148556"/>
            <a:ext cx="3112216" cy="233416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6C88E6F-BA2A-4916-AE2C-37BBE29A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24249" y="1148555"/>
            <a:ext cx="3112213" cy="233416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33FCB0E-633D-4C1D-939F-56248BE4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28028" y="1148555"/>
            <a:ext cx="3112213" cy="233416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AABF69B-BD12-4222-8607-3F406B357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69" y="4070064"/>
            <a:ext cx="3112213" cy="233416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063BB85-AB47-4970-B46D-2354428B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524249" y="4070063"/>
            <a:ext cx="3112213" cy="233416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06C572E-876F-4692-81ED-4DA2102C9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28028" y="4070063"/>
            <a:ext cx="3112213" cy="23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18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2800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유저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95546F-65D7-49EC-9F0D-97CE6C62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01" y="2638689"/>
            <a:ext cx="3112213" cy="233416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6C88E6F-BA2A-4916-AE2C-37BBE29A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524249" y="1148555"/>
            <a:ext cx="3112213" cy="233415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33FCB0E-633D-4C1D-939F-56248BE4A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80188" y="2638690"/>
            <a:ext cx="3112213" cy="233415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AABF69B-BD12-4222-8607-3F406B357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503381" y="3945886"/>
            <a:ext cx="3112213" cy="23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37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4105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개발자 생각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8011" y="1446827"/>
            <a:ext cx="1826940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 기능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172426" y="1446822"/>
            <a:ext cx="1660854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커뮤니티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35616" y="1446822"/>
            <a:ext cx="1826940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80933" y="1446822"/>
            <a:ext cx="1826940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85549" y="1446822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안내 기능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8011" y="1972974"/>
            <a:ext cx="1826940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 지정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37322" y="2499121"/>
            <a:ext cx="1826940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확인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85549" y="1972974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 알림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35616" y="1971001"/>
            <a:ext cx="1826940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해상도 조절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39769" y="1446822"/>
            <a:ext cx="1826940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기능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85549" y="2499121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지인 승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385549" y="3029472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 급행 정보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385549" y="3551415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출구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정보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85549" y="4077562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운전기사 정보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385549" y="4599505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캘린더 연동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385549" y="5120912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385549" y="5642319"/>
            <a:ext cx="1826940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고장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지연 사유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80933" y="1971494"/>
            <a:ext cx="1826940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80933" y="2496166"/>
            <a:ext cx="1826940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최소 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경로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39769" y="1971001"/>
            <a:ext cx="1826940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선물 하기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339769" y="2496166"/>
            <a:ext cx="1826940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요금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339769" y="3029472"/>
            <a:ext cx="1826940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통합 결제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172426" y="1964060"/>
            <a:ext cx="1660854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 접수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172426" y="2496166"/>
            <a:ext cx="1660854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 평가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235616" y="2496166"/>
            <a:ext cx="1826940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선택적 알림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235616" y="3028272"/>
            <a:ext cx="1826940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기능 설명</a:t>
            </a:r>
          </a:p>
        </p:txBody>
      </p:sp>
    </p:spTree>
    <p:extLst>
      <p:ext uri="{BB962C8B-B14F-4D97-AF65-F5344CB8AC3E}">
        <p14:creationId xmlns:p14="http://schemas.microsoft.com/office/powerpoint/2010/main" val="3602465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459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유저 생각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평균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7809" y="1695182"/>
            <a:ext cx="1828437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 기능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094309" y="3276627"/>
            <a:ext cx="1676513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00749" y="1695177"/>
            <a:ext cx="1829346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4065" y="3276627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안내 기능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809" y="2221329"/>
            <a:ext cx="1828437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 지정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24225" y="2759387"/>
            <a:ext cx="1829114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확인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4065" y="3802779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 알림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55255" y="1695177"/>
            <a:ext cx="1820018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해상도 조절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59559" y="1695177"/>
            <a:ext cx="1828011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기능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64065" y="4328926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지인 승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24225" y="1695177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 급행 정보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24225" y="2217120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출구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정보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64065" y="4855073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운전기사 정보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24224" y="3823597"/>
            <a:ext cx="182218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캘린더 연동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59559" y="3799770"/>
            <a:ext cx="1828011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00749" y="2219849"/>
            <a:ext cx="1829346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24225" y="3301715"/>
            <a:ext cx="1829346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최소 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경로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59559" y="2219356"/>
            <a:ext cx="1828011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선물 하기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59559" y="2744521"/>
            <a:ext cx="1828011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요금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259559" y="3277827"/>
            <a:ext cx="1828011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통합 결제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55255" y="2219356"/>
            <a:ext cx="1820018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선택적 알림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094309" y="2745613"/>
            <a:ext cx="1676513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기능 설명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099685" y="1695177"/>
            <a:ext cx="1671137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커뮤니티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099685" y="2212415"/>
            <a:ext cx="1671137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 접수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64065" y="2744521"/>
            <a:ext cx="1822181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 평가</a:t>
            </a:r>
          </a:p>
        </p:txBody>
      </p:sp>
    </p:spTree>
    <p:extLst>
      <p:ext uri="{BB962C8B-B14F-4D97-AF65-F5344CB8AC3E}">
        <p14:creationId xmlns:p14="http://schemas.microsoft.com/office/powerpoint/2010/main" val="2048630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4384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유저 생각 정리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644548" y="1408698"/>
            <a:ext cx="10665099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호출 기능과 도착 알림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지인 승*하차 정보 및 운전기사 정보가 연관성이 </a:t>
            </a: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짙다고 생각함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지하철 및 고속버스 사용시 노선 정보와 출구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/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환승 정보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그리고 최단 거리 환승 경로가 서로 밀집한 관련이 있다고 생각함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결제기능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선물하기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*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경로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*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요금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통합 결제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할인 정보로 돈과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연관되어 있었기 때문에 한 그룹으로 묶었다고 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노선 확인 시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자신이 있는 위치와 목적지 그리고 경로에 혼잡도가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</a:t>
            </a: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어떤지에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대해 생각해 봤다고 함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해상도 조절과 선택적 알림은 편의기능으로 생각하기 수월했다고 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커뮤니티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민원접수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 기능 설명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 설정은 흔하게 볼 수 있는 커뮤니티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페이지가 떠올랐다고 함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2298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3121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카드 </a:t>
            </a:r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소팅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– (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결론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9DBB32-4767-4174-ADDB-7DA420BE2A18}"/>
              </a:ext>
            </a:extLst>
          </p:cNvPr>
          <p:cNvSpPr/>
          <p:nvPr/>
        </p:nvSpPr>
        <p:spPr>
          <a:xfrm>
            <a:off x="379623" y="2169316"/>
            <a:ext cx="1863068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 기능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6D00E4-68B4-4343-87EF-DFB2EF41FD8B}"/>
              </a:ext>
            </a:extLst>
          </p:cNvPr>
          <p:cNvSpPr/>
          <p:nvPr/>
        </p:nvSpPr>
        <p:spPr>
          <a:xfrm>
            <a:off x="8177836" y="3217401"/>
            <a:ext cx="1862634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설정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722680-5A64-49A0-B511-0BCDB388DFC6}"/>
              </a:ext>
            </a:extLst>
          </p:cNvPr>
          <p:cNvSpPr/>
          <p:nvPr/>
        </p:nvSpPr>
        <p:spPr>
          <a:xfrm>
            <a:off x="6222545" y="2169311"/>
            <a:ext cx="1863994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87F5B5-C724-497A-8292-AE0521DF2612}"/>
              </a:ext>
            </a:extLst>
          </p:cNvPr>
          <p:cNvSpPr/>
          <p:nvPr/>
        </p:nvSpPr>
        <p:spPr>
          <a:xfrm>
            <a:off x="378934" y="4265486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안내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8BCCA1-E532-4828-8038-4BF5D29E7DCE}"/>
              </a:ext>
            </a:extLst>
          </p:cNvPr>
          <p:cNvSpPr/>
          <p:nvPr/>
        </p:nvSpPr>
        <p:spPr>
          <a:xfrm>
            <a:off x="379623" y="2695463"/>
            <a:ext cx="1863068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목적지 지정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4E8ABBA-059A-4F73-BDA1-E78798CA5E13}"/>
              </a:ext>
            </a:extLst>
          </p:cNvPr>
          <p:cNvSpPr/>
          <p:nvPr/>
        </p:nvSpPr>
        <p:spPr>
          <a:xfrm>
            <a:off x="2338844" y="4265104"/>
            <a:ext cx="1863757" cy="4123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 확인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C35465-8D37-4FCE-A7C4-41504AEF3372}"/>
              </a:ext>
            </a:extLst>
          </p:cNvPr>
          <p:cNvSpPr/>
          <p:nvPr/>
        </p:nvSpPr>
        <p:spPr>
          <a:xfrm>
            <a:off x="378934" y="3746658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 알림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A16351-6282-4150-A95A-6E517AB92362}"/>
              </a:ext>
            </a:extLst>
          </p:cNvPr>
          <p:cNvSpPr/>
          <p:nvPr/>
        </p:nvSpPr>
        <p:spPr>
          <a:xfrm>
            <a:off x="8177228" y="2169311"/>
            <a:ext cx="1854489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해상도 조절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FDE23D8-FF16-4B9C-B0D0-2C6B8AF07F50}"/>
              </a:ext>
            </a:extLst>
          </p:cNvPr>
          <p:cNvSpPr/>
          <p:nvPr/>
        </p:nvSpPr>
        <p:spPr>
          <a:xfrm>
            <a:off x="4289810" y="4271668"/>
            <a:ext cx="1862634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기능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0F99D3-2723-4BC9-9998-7986B3C4F66A}"/>
              </a:ext>
            </a:extLst>
          </p:cNvPr>
          <p:cNvSpPr/>
          <p:nvPr/>
        </p:nvSpPr>
        <p:spPr>
          <a:xfrm>
            <a:off x="378934" y="3217401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지인 승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하차 알림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D84E434-AC29-45A0-B477-0EAB09DA059F}"/>
              </a:ext>
            </a:extLst>
          </p:cNvPr>
          <p:cNvSpPr/>
          <p:nvPr/>
        </p:nvSpPr>
        <p:spPr>
          <a:xfrm>
            <a:off x="6248604" y="3211861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노선 급행 정보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B90F23F-CB26-448D-B366-4DD5A8577710}"/>
              </a:ext>
            </a:extLst>
          </p:cNvPr>
          <p:cNvSpPr/>
          <p:nvPr/>
        </p:nvSpPr>
        <p:spPr>
          <a:xfrm>
            <a:off x="2346144" y="2169311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출구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정보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5E3060-497C-4193-B9FA-DFFEAD96729B}"/>
              </a:ext>
            </a:extLst>
          </p:cNvPr>
          <p:cNvSpPr/>
          <p:nvPr/>
        </p:nvSpPr>
        <p:spPr>
          <a:xfrm>
            <a:off x="2346144" y="2695458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운전기사 정보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71B076-2619-4D81-850C-865F5BC86B48}"/>
              </a:ext>
            </a:extLst>
          </p:cNvPr>
          <p:cNvSpPr/>
          <p:nvPr/>
        </p:nvSpPr>
        <p:spPr>
          <a:xfrm>
            <a:off x="2346144" y="3217401"/>
            <a:ext cx="185669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캘린더 연동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C2D9F8-1DEF-430B-B304-A3EAB43802ED}"/>
              </a:ext>
            </a:extLst>
          </p:cNvPr>
          <p:cNvSpPr/>
          <p:nvPr/>
        </p:nvSpPr>
        <p:spPr>
          <a:xfrm>
            <a:off x="4281381" y="3749725"/>
            <a:ext cx="1862634" cy="412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7A7721-0775-4126-ABB0-7A58B11BC87B}"/>
              </a:ext>
            </a:extLst>
          </p:cNvPr>
          <p:cNvSpPr/>
          <p:nvPr/>
        </p:nvSpPr>
        <p:spPr>
          <a:xfrm>
            <a:off x="6222545" y="2693983"/>
            <a:ext cx="1863994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B37E6B8-12AF-4BE2-B095-DDA3263DC365}"/>
              </a:ext>
            </a:extLst>
          </p:cNvPr>
          <p:cNvSpPr/>
          <p:nvPr/>
        </p:nvSpPr>
        <p:spPr>
          <a:xfrm>
            <a:off x="2338844" y="3749725"/>
            <a:ext cx="1863994" cy="412396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최소 </a:t>
            </a:r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환승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경로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0B1DBBF-E51E-45B2-863E-95049B4E4A36}"/>
              </a:ext>
            </a:extLst>
          </p:cNvPr>
          <p:cNvSpPr/>
          <p:nvPr/>
        </p:nvSpPr>
        <p:spPr>
          <a:xfrm>
            <a:off x="4281381" y="2169311"/>
            <a:ext cx="1862634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선물 하기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3E73AFE-7FAD-4A9A-998E-38635CF553FA}"/>
              </a:ext>
            </a:extLst>
          </p:cNvPr>
          <p:cNvSpPr/>
          <p:nvPr/>
        </p:nvSpPr>
        <p:spPr>
          <a:xfrm>
            <a:off x="4281381" y="2694476"/>
            <a:ext cx="1862634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경로</a:t>
            </a:r>
            <a:r>
              <a:rPr lang="en-US" altLang="ko-KR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요금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B4BC2C-41FF-480D-A5F5-8B0783D1C8C4}"/>
              </a:ext>
            </a:extLst>
          </p:cNvPr>
          <p:cNvSpPr/>
          <p:nvPr/>
        </p:nvSpPr>
        <p:spPr>
          <a:xfrm>
            <a:off x="4281381" y="3227782"/>
            <a:ext cx="1862634" cy="4123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통합 결제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CE25B05-E90E-4A5B-B5D7-9A25BA0EA1C5}"/>
              </a:ext>
            </a:extLst>
          </p:cNvPr>
          <p:cNvSpPr/>
          <p:nvPr/>
        </p:nvSpPr>
        <p:spPr>
          <a:xfrm>
            <a:off x="8177228" y="2693490"/>
            <a:ext cx="1854489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선택적 </a:t>
            </a:r>
            <a:r>
              <a:rPr lang="ko-KR" altLang="en-US" sz="1700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알림기능</a:t>
            </a:r>
            <a:endParaRPr lang="ko-KR" altLang="en-US" sz="1700" b="1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BD39587-16CC-4141-B88C-491A3906087E}"/>
              </a:ext>
            </a:extLst>
          </p:cNvPr>
          <p:cNvSpPr/>
          <p:nvPr/>
        </p:nvSpPr>
        <p:spPr>
          <a:xfrm>
            <a:off x="10119000" y="3219747"/>
            <a:ext cx="1708266" cy="4123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</a:t>
            </a:r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기능 설명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137DB82-DAD8-4020-A031-9C15D8945BB3}"/>
              </a:ext>
            </a:extLst>
          </p:cNvPr>
          <p:cNvSpPr/>
          <p:nvPr/>
        </p:nvSpPr>
        <p:spPr>
          <a:xfrm>
            <a:off x="10124477" y="2169311"/>
            <a:ext cx="1702789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커뮤니티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2545395-8658-41AB-9A17-9F868B8431E7}"/>
              </a:ext>
            </a:extLst>
          </p:cNvPr>
          <p:cNvSpPr/>
          <p:nvPr/>
        </p:nvSpPr>
        <p:spPr>
          <a:xfrm>
            <a:off x="10124477" y="2686549"/>
            <a:ext cx="1702789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 접수 기능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4F08D1-D505-4DCA-ABD3-E810FBE58E30}"/>
              </a:ext>
            </a:extLst>
          </p:cNvPr>
          <p:cNvSpPr/>
          <p:nvPr/>
        </p:nvSpPr>
        <p:spPr>
          <a:xfrm>
            <a:off x="10119000" y="3731769"/>
            <a:ext cx="1708266" cy="412396"/>
          </a:xfrm>
          <a:prstGeom prst="rect">
            <a:avLst/>
          </a:prstGeom>
          <a:solidFill>
            <a:srgbClr val="BEB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기사 평가</a:t>
            </a:r>
          </a:p>
        </p:txBody>
      </p:sp>
    </p:spTree>
    <p:extLst>
      <p:ext uri="{BB962C8B-B14F-4D97-AF65-F5344CB8AC3E}">
        <p14:creationId xmlns:p14="http://schemas.microsoft.com/office/powerpoint/2010/main" val="1264982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280062" y="1289588"/>
            <a:ext cx="9367896" cy="4412941"/>
            <a:chOff x="1280062" y="1289588"/>
            <a:chExt cx="9367896" cy="4412941"/>
          </a:xfrm>
        </p:grpSpPr>
        <p:sp>
          <p:nvSpPr>
            <p:cNvPr id="10" name="직사각형 9"/>
            <p:cNvSpPr/>
            <p:nvPr/>
          </p:nvSpPr>
          <p:spPr>
            <a:xfrm>
              <a:off x="1280062" y="1289588"/>
              <a:ext cx="9367896" cy="4412941"/>
            </a:xfrm>
            <a:prstGeom prst="rect">
              <a:avLst/>
            </a:prstGeom>
            <a:solidFill>
              <a:srgbClr val="FFC30D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375573" y="2237443"/>
              <a:ext cx="4014013" cy="21844"/>
            </a:xfrm>
            <a:prstGeom prst="line">
              <a:avLst/>
            </a:prstGeom>
            <a:ln w="22225">
              <a:solidFill>
                <a:schemeClr val="bg2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87950" y="2423767"/>
              <a:ext cx="2701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ko-KR" altLang="en-US" sz="3200" b="1" dirty="0">
                  <a:solidFill>
                    <a:schemeClr val="tx2">
                      <a:lumMod val="75000"/>
                    </a:schemeClr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  <a:cs typeface="Ebrima" pitchFamily="2" charset="0"/>
                </a:rPr>
                <a:t>앱 화면 구성</a:t>
              </a:r>
              <a:endParaRPr lang="en-US" altLang="ko-KR" sz="3200" b="1" dirty="0">
                <a:solidFill>
                  <a:schemeClr val="tx2">
                    <a:lumMod val="7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6443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앱 아이콘 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871861-4267-4175-9777-11D17624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266" y="888106"/>
            <a:ext cx="5157468" cy="52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8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로딩창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6429A8-E5A8-4345-8CA8-092E887C3E43}"/>
              </a:ext>
            </a:extLst>
          </p:cNvPr>
          <p:cNvGrpSpPr/>
          <p:nvPr/>
        </p:nvGrpSpPr>
        <p:grpSpPr>
          <a:xfrm>
            <a:off x="3893564" y="453776"/>
            <a:ext cx="4404871" cy="5426393"/>
            <a:chOff x="3228381" y="-26505"/>
            <a:chExt cx="4932623" cy="59487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01E223-000D-4449-87AE-F1C20B9B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49469">
              <a:off x="3301478" y="-26505"/>
              <a:ext cx="2969602" cy="296960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709DF-11CD-4C07-8FE1-B7472193B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005" y="1151699"/>
              <a:ext cx="4385999" cy="477057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2E5BF5-C9A5-43CC-A76A-C445D08EFD24}"/>
                    </a:ext>
                  </a:extLst>
                </p14:cNvPr>
                <p14:cNvContentPartPr/>
                <p14:nvPr/>
              </p14:nvContentPartPr>
              <p14:xfrm>
                <a:off x="5828301" y="953937"/>
                <a:ext cx="480600" cy="532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2E5BF5-C9A5-43CC-A76A-C445D08EFD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08545" y="934202"/>
                  <a:ext cx="520516" cy="571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A90DF0B-A9B2-43DC-B8B5-1B186CD9FE2B}"/>
                    </a:ext>
                  </a:extLst>
                </p14:cNvPr>
                <p14:cNvContentPartPr/>
                <p14:nvPr/>
              </p14:nvContentPartPr>
              <p14:xfrm>
                <a:off x="3228381" y="2239137"/>
                <a:ext cx="313920" cy="1937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A90DF0B-A9B2-43DC-B8B5-1B186CD9FE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8635" y="2219403"/>
                  <a:ext cx="353815" cy="197695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745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195280" y="2729637"/>
            <a:ext cx="4532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지하철 시내버스 고속버스 택시 각각의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중 이용률 높은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어플을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선정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 약점을 따지고 벤치마킹 할 기능을 정하고 보완하여 벤치마킹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1857921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1807121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03A26B-75AF-4033-912A-FBA8B22FE398}"/>
              </a:ext>
            </a:extLst>
          </p:cNvPr>
          <p:cNvSpPr/>
          <p:nvPr/>
        </p:nvSpPr>
        <p:spPr>
          <a:xfrm>
            <a:off x="3261555" y="673240"/>
            <a:ext cx="768159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B9E5A6-0010-4901-9158-EDF6DE32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88" y="1912622"/>
            <a:ext cx="3032755" cy="30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9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( 1 )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99" y="976996"/>
            <a:ext cx="9152801" cy="54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70788" y="1162527"/>
            <a:ext cx="8450424" cy="54889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204E87-1F59-454D-AF98-3924573AEA74}"/>
              </a:ext>
            </a:extLst>
          </p:cNvPr>
          <p:cNvSpPr/>
          <p:nvPr/>
        </p:nvSpPr>
        <p:spPr>
          <a:xfrm>
            <a:off x="1179955" y="453776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( 2 )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69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463" y="976996"/>
            <a:ext cx="8777073" cy="54889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8BB7F0-D27A-46A6-A534-AF83EF351347}"/>
              </a:ext>
            </a:extLst>
          </p:cNvPr>
          <p:cNvSpPr/>
          <p:nvPr/>
        </p:nvSpPr>
        <p:spPr>
          <a:xfrm>
            <a:off x="1179955" y="453776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( 3)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050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9599" y="1438627"/>
            <a:ext cx="9152801" cy="45656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489FDE-D07F-445D-9BD2-9A5980213C21}"/>
              </a:ext>
            </a:extLst>
          </p:cNvPr>
          <p:cNvSpPr/>
          <p:nvPr/>
        </p:nvSpPr>
        <p:spPr>
          <a:xfrm>
            <a:off x="1179955" y="453776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( 4 )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836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9599" y="1210427"/>
            <a:ext cx="9152801" cy="5022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814A6A-DF21-4916-8478-9B114253988E}"/>
              </a:ext>
            </a:extLst>
          </p:cNvPr>
          <p:cNvSpPr/>
          <p:nvPr/>
        </p:nvSpPr>
        <p:spPr>
          <a:xfrm>
            <a:off x="1179955" y="453776"/>
            <a:ext cx="3408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( 5 )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304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24E3C-FD01-488A-8451-2AF10B0A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9599" y="1358070"/>
            <a:ext cx="9152801" cy="47267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10932A-0DB7-4FA3-AF94-549298B4BD28}"/>
              </a:ext>
            </a:extLst>
          </p:cNvPr>
          <p:cNvSpPr/>
          <p:nvPr/>
        </p:nvSpPr>
        <p:spPr>
          <a:xfrm>
            <a:off x="1179955" y="453776"/>
            <a:ext cx="3281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와이어 프레임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( 6)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07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67903" y="1486750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23818" y="2370758"/>
            <a:ext cx="2144272" cy="2422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342242" y="2793296"/>
            <a:ext cx="1531012" cy="16399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22378" y="1557410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1179955" y="453776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 창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DDB86-D291-4B94-96F2-56AB6F4E1CEE}"/>
              </a:ext>
            </a:extLst>
          </p:cNvPr>
          <p:cNvSpPr txBox="1"/>
          <p:nvPr/>
        </p:nvSpPr>
        <p:spPr>
          <a:xfrm>
            <a:off x="7743171" y="1229480"/>
            <a:ext cx="29370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호출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안내 기능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 확인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 기능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위치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혼잡도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앱내 설정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번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민원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불만사항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사각형: 둥근 모서리 3">
            <a:extLst>
              <a:ext uri="{FF2B5EF4-FFF2-40B4-BE49-F238E27FC236}">
                <a16:creationId xmlns:a16="http://schemas.microsoft.com/office/drawing/2014/main" id="{50861BE5-4CF2-46BA-B681-7A3B9F65620B}"/>
              </a:ext>
            </a:extLst>
          </p:cNvPr>
          <p:cNvSpPr/>
          <p:nvPr/>
        </p:nvSpPr>
        <p:spPr>
          <a:xfrm>
            <a:off x="817476" y="1199078"/>
            <a:ext cx="2656102" cy="4791366"/>
          </a:xfrm>
          <a:prstGeom prst="roundRect">
            <a:avLst/>
          </a:prstGeom>
          <a:noFill/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17476" y="1559910"/>
            <a:ext cx="2656102" cy="3986824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9564D68-610C-4E38-BCE4-1E2B8DD09F84}"/>
              </a:ext>
            </a:extLst>
          </p:cNvPr>
          <p:cNvSpPr/>
          <p:nvPr/>
        </p:nvSpPr>
        <p:spPr>
          <a:xfrm>
            <a:off x="2001783" y="5610144"/>
            <a:ext cx="243604" cy="29511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29B9344-0372-40B4-B3C0-78CEA63110B3}"/>
              </a:ext>
            </a:extLst>
          </p:cNvPr>
          <p:cNvSpPr/>
          <p:nvPr/>
        </p:nvSpPr>
        <p:spPr>
          <a:xfrm>
            <a:off x="2769988" y="1314292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533317C-9A69-40CE-97FE-FD53E090542B}"/>
              </a:ext>
            </a:extLst>
          </p:cNvPr>
          <p:cNvSpPr/>
          <p:nvPr/>
        </p:nvSpPr>
        <p:spPr>
          <a:xfrm>
            <a:off x="3012328" y="1316792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051136" y="1730383"/>
            <a:ext cx="2244542" cy="1253128"/>
            <a:chOff x="731478" y="1403151"/>
            <a:chExt cx="2900481" cy="144877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64156" y="4186658"/>
            <a:ext cx="2244542" cy="1253128"/>
            <a:chOff x="731478" y="1403151"/>
            <a:chExt cx="2900481" cy="14487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오른쪽 화살표 50"/>
          <p:cNvSpPr/>
          <p:nvPr/>
        </p:nvSpPr>
        <p:spPr>
          <a:xfrm>
            <a:off x="3612271" y="3014469"/>
            <a:ext cx="1073481" cy="8868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145625" y="174653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최근목록</a:t>
            </a:r>
            <a:endParaRPr lang="ko-KR" altLang="en-US" sz="9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8645" y="420923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즐겨찾기</a:t>
            </a:r>
            <a:endParaRPr lang="ko-KR" altLang="en-US" sz="9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0861BE5-4CF2-46BA-B681-7A3B9F65620B}"/>
              </a:ext>
            </a:extLst>
          </p:cNvPr>
          <p:cNvSpPr/>
          <p:nvPr/>
        </p:nvSpPr>
        <p:spPr>
          <a:xfrm>
            <a:off x="4746178" y="1099109"/>
            <a:ext cx="2656102" cy="4791366"/>
          </a:xfrm>
          <a:prstGeom prst="roundRect">
            <a:avLst/>
          </a:prstGeom>
          <a:noFill/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6178" y="1459941"/>
            <a:ext cx="2656102" cy="3986824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9564D68-610C-4E38-BCE4-1E2B8DD09F84}"/>
              </a:ext>
            </a:extLst>
          </p:cNvPr>
          <p:cNvSpPr/>
          <p:nvPr/>
        </p:nvSpPr>
        <p:spPr>
          <a:xfrm>
            <a:off x="5974152" y="5500383"/>
            <a:ext cx="243604" cy="29511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88BB88-3C68-4CDE-A3FD-881A5F0F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72" y="2918565"/>
            <a:ext cx="313966" cy="283040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45B185-A2DF-474F-9C16-EAC49233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938972" y="3963851"/>
            <a:ext cx="329604" cy="297142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56D555-D102-498B-9086-8BB2A944F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9278" y="3428768"/>
            <a:ext cx="328134" cy="363984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3E59CF-8F26-4FE8-83AC-5362EAA7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702" y="3435219"/>
            <a:ext cx="297142" cy="329606"/>
          </a:xfrm>
          <a:prstGeom prst="rect">
            <a:avLst/>
          </a:prstGeom>
          <a:ln>
            <a:noFill/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29B9344-0372-40B4-B3C0-78CEA63110B3}"/>
              </a:ext>
            </a:extLst>
          </p:cNvPr>
          <p:cNvSpPr/>
          <p:nvPr/>
        </p:nvSpPr>
        <p:spPr>
          <a:xfrm>
            <a:off x="6657935" y="1241043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33317C-9A69-40CE-97FE-FD53E090542B}"/>
              </a:ext>
            </a:extLst>
          </p:cNvPr>
          <p:cNvSpPr/>
          <p:nvPr/>
        </p:nvSpPr>
        <p:spPr>
          <a:xfrm>
            <a:off x="6923499" y="1235691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53" name="직선 연결선 52"/>
          <p:cNvCxnSpPr>
            <a:stCxn id="14" idx="7"/>
            <a:endCxn id="30" idx="7"/>
          </p:cNvCxnSpPr>
          <p:nvPr/>
        </p:nvCxnSpPr>
        <p:spPr>
          <a:xfrm flipV="1">
            <a:off x="6649042" y="2725468"/>
            <a:ext cx="205027" cy="30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6802053" y="3990368"/>
            <a:ext cx="243248" cy="126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5098394" y="3111051"/>
            <a:ext cx="318587" cy="116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4" idx="3"/>
            <a:endCxn id="30" idx="3"/>
          </p:cNvCxnSpPr>
          <p:nvPr/>
        </p:nvCxnSpPr>
        <p:spPr>
          <a:xfrm flipH="1">
            <a:off x="5337839" y="4193077"/>
            <a:ext cx="228615" cy="24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252938" y="4433242"/>
            <a:ext cx="80499" cy="359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 flipV="1">
            <a:off x="5938972" y="2395275"/>
            <a:ext cx="35181" cy="389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094871">
            <a:off x="6235657" y="2456644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 rot="4897384">
            <a:off x="6844860" y="3346708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 rot="8448037">
            <a:off x="6526870" y="418100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 rot="12197426">
            <a:off x="5615494" y="4339843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 rot="15335096">
            <a:off x="5014303" y="3597442"/>
            <a:ext cx="335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 rot="19173164">
            <a:off x="5344162" y="2676698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52" y="3262438"/>
            <a:ext cx="458398" cy="458398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02" y="3326874"/>
            <a:ext cx="458398" cy="4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1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56881" y="1449642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18712" y="148126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( 1 )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777815" y="6117109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 클릭 시</a:t>
            </a:r>
          </a:p>
        </p:txBody>
      </p:sp>
      <p:sp>
        <p:nvSpPr>
          <p:cNvPr id="51" name="사각형: 둥근 모서리 3">
            <a:extLst>
              <a:ext uri="{FF2B5EF4-FFF2-40B4-BE49-F238E27FC236}">
                <a16:creationId xmlns:a16="http://schemas.microsoft.com/office/drawing/2014/main" id="{50861BE5-4CF2-46BA-B681-7A3B9F65620B}"/>
              </a:ext>
            </a:extLst>
          </p:cNvPr>
          <p:cNvSpPr/>
          <p:nvPr/>
        </p:nvSpPr>
        <p:spPr>
          <a:xfrm>
            <a:off x="1179955" y="1118800"/>
            <a:ext cx="2656102" cy="4791366"/>
          </a:xfrm>
          <a:prstGeom prst="roundRect">
            <a:avLst/>
          </a:prstGeom>
          <a:noFill/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79955" y="1479632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9564D68-610C-4E38-BCE4-1E2B8DD09F84}"/>
              </a:ext>
            </a:extLst>
          </p:cNvPr>
          <p:cNvSpPr/>
          <p:nvPr/>
        </p:nvSpPr>
        <p:spPr>
          <a:xfrm>
            <a:off x="2407929" y="5520074"/>
            <a:ext cx="243604" cy="29511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F88BB88-3C68-4CDE-A3FD-881A5F0F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49" y="1683515"/>
            <a:ext cx="313966" cy="2830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345B185-A2DF-474F-9C16-EAC49233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39" y="1666536"/>
            <a:ext cx="329604" cy="29714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356D555-D102-498B-9086-8BB2A944F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30" y="1599694"/>
            <a:ext cx="328134" cy="36398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33E59CF-8F26-4FE8-83AC-5362EAA70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36" y="1634072"/>
            <a:ext cx="297142" cy="329606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629B9344-0372-40B4-B3C0-78CEA63110B3}"/>
              </a:ext>
            </a:extLst>
          </p:cNvPr>
          <p:cNvSpPr/>
          <p:nvPr/>
        </p:nvSpPr>
        <p:spPr>
          <a:xfrm>
            <a:off x="3091712" y="1260734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533317C-9A69-40CE-97FE-FD53E090542B}"/>
              </a:ext>
            </a:extLst>
          </p:cNvPr>
          <p:cNvSpPr/>
          <p:nvPr/>
        </p:nvSpPr>
        <p:spPr>
          <a:xfrm>
            <a:off x="3357276" y="1255382"/>
            <a:ext cx="121802" cy="147556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13018" y="2195050"/>
            <a:ext cx="2148466" cy="480771"/>
            <a:chOff x="875117" y="1969463"/>
            <a:chExt cx="2148466" cy="707235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887473" y="2057509"/>
              <a:ext cx="2136110" cy="619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875117" y="2026709"/>
              <a:ext cx="835310" cy="2461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69606" y="1969463"/>
              <a:ext cx="595035" cy="316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/>
                <a:t>호출기능</a:t>
              </a:r>
              <a:endParaRPr lang="ko-KR" altLang="en-US" sz="800" dirty="0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416903" y="2848939"/>
            <a:ext cx="2148466" cy="453177"/>
            <a:chOff x="875117" y="2010055"/>
            <a:chExt cx="2148466" cy="666643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887473" y="2057509"/>
              <a:ext cx="2136110" cy="619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875117" y="2026709"/>
              <a:ext cx="835310" cy="2461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62176" y="2010055"/>
              <a:ext cx="734496" cy="316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목적지 지정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1404313" y="4083064"/>
            <a:ext cx="2148466" cy="455806"/>
            <a:chOff x="875117" y="2006188"/>
            <a:chExt cx="2148466" cy="670510"/>
          </a:xfrm>
        </p:grpSpPr>
        <p:sp>
          <p:nvSpPr>
            <p:cNvPr id="86" name="모서리가 둥근 직사각형 85"/>
            <p:cNvSpPr/>
            <p:nvPr/>
          </p:nvSpPr>
          <p:spPr>
            <a:xfrm>
              <a:off x="887473" y="2057509"/>
              <a:ext cx="2136110" cy="619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75117" y="2026709"/>
              <a:ext cx="835310" cy="2461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69606" y="2006188"/>
              <a:ext cx="631904" cy="316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도착 알림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413018" y="3470536"/>
            <a:ext cx="2148466" cy="449090"/>
            <a:chOff x="875117" y="2016067"/>
            <a:chExt cx="2148466" cy="660631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887473" y="2057509"/>
              <a:ext cx="2136110" cy="619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875117" y="2026709"/>
              <a:ext cx="835310" cy="2461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62054" y="2016067"/>
              <a:ext cx="756938" cy="316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승</a:t>
              </a:r>
              <a:r>
                <a:rPr lang="en-US" altLang="ko-KR" sz="800" dirty="0"/>
                <a:t>,</a:t>
              </a:r>
              <a:r>
                <a:rPr lang="ko-KR" altLang="en-US" sz="800" dirty="0"/>
                <a:t>하차 알림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404313" y="4721575"/>
            <a:ext cx="2148466" cy="455806"/>
            <a:chOff x="875117" y="2006188"/>
            <a:chExt cx="2148466" cy="670510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887473" y="2057509"/>
              <a:ext cx="2136110" cy="619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875117" y="2026709"/>
              <a:ext cx="835310" cy="2461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69606" y="2006188"/>
              <a:ext cx="595035" cy="316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/>
                <a:t>안내기능</a:t>
              </a:r>
              <a:endParaRPr lang="ko-KR" altLang="en-US" sz="8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99772" y="1108132"/>
            <a:ext cx="2656102" cy="4791366"/>
            <a:chOff x="4158791" y="1033317"/>
            <a:chExt cx="2656102" cy="4791366"/>
          </a:xfrm>
        </p:grpSpPr>
        <p:grpSp>
          <p:nvGrpSpPr>
            <p:cNvPr id="99" name="그룹 98"/>
            <p:cNvGrpSpPr/>
            <p:nvPr/>
          </p:nvGrpSpPr>
          <p:grpSpPr>
            <a:xfrm>
              <a:off x="4158791" y="1033317"/>
              <a:ext cx="2656102" cy="4791366"/>
              <a:chOff x="638974" y="1043985"/>
              <a:chExt cx="2656102" cy="4791366"/>
            </a:xfrm>
          </p:grpSpPr>
          <p:sp>
            <p:nvSpPr>
              <p:cNvPr id="120" name="사각형: 둥근 모서리 3">
                <a:extLst>
                  <a:ext uri="{FF2B5EF4-FFF2-40B4-BE49-F238E27FC236}">
                    <a16:creationId xmlns:a16="http://schemas.microsoft.com/office/drawing/2014/main" id="{50861BE5-4CF2-46BA-B681-7A3B9F65620B}"/>
                  </a:ext>
                </a:extLst>
              </p:cNvPr>
              <p:cNvSpPr/>
              <p:nvPr/>
            </p:nvSpPr>
            <p:spPr>
              <a:xfrm>
                <a:off x="638974" y="1043985"/>
                <a:ext cx="2656102" cy="4791366"/>
              </a:xfrm>
              <a:prstGeom prst="roundRect">
                <a:avLst/>
              </a:prstGeom>
              <a:noFill/>
              <a:ln w="1079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2CF85EB5-8868-4B6C-89A1-0A1F0DCC4F17}"/>
                  </a:ext>
                </a:extLst>
              </p:cNvPr>
              <p:cNvSpPr/>
              <p:nvPr/>
            </p:nvSpPr>
            <p:spPr>
              <a:xfrm>
                <a:off x="638974" y="1404817"/>
                <a:ext cx="2656102" cy="3986824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59564D68-610C-4E38-BCE4-1E2B8DD09F84}"/>
                  </a:ext>
                </a:extLst>
              </p:cNvPr>
              <p:cNvSpPr/>
              <p:nvPr/>
            </p:nvSpPr>
            <p:spPr>
              <a:xfrm>
                <a:off x="1866948" y="5445259"/>
                <a:ext cx="243604" cy="29511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EF88BB88-3C68-4CDE-A3FD-881A5F0F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68" y="1608700"/>
                <a:ext cx="313966" cy="283040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3345B185-A2DF-474F-9C16-EAC49233B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8" y="1591721"/>
                <a:ext cx="329604" cy="297142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C356D555-D102-498B-9086-8BB2A944F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5449" y="1524879"/>
                <a:ext cx="328134" cy="363984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133E59CF-8F26-4FE8-83AC-5362EAA7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855" y="1559257"/>
                <a:ext cx="297142" cy="329606"/>
              </a:xfrm>
              <a:prstGeom prst="rect">
                <a:avLst/>
              </a:prstGeom>
            </p:spPr>
          </p:pic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629B9344-0372-40B4-B3C0-78CEA63110B3}"/>
                  </a:ext>
                </a:extLst>
              </p:cNvPr>
              <p:cNvSpPr/>
              <p:nvPr/>
            </p:nvSpPr>
            <p:spPr>
              <a:xfrm>
                <a:off x="2550731" y="1185919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0533317C-9A69-40CE-97FE-FD53E090542B}"/>
                  </a:ext>
                </a:extLst>
              </p:cNvPr>
              <p:cNvSpPr/>
              <p:nvPr/>
            </p:nvSpPr>
            <p:spPr>
              <a:xfrm>
                <a:off x="2816295" y="1180567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4442685" y="2052210"/>
              <a:ext cx="2151634" cy="455255"/>
              <a:chOff x="871949" y="2006998"/>
              <a:chExt cx="2151634" cy="669700"/>
            </a:xfrm>
          </p:grpSpPr>
          <p:sp>
            <p:nvSpPr>
              <p:cNvPr id="117" name="모서리가 둥근 직사각형 116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871949" y="2006998"/>
                <a:ext cx="877163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출구</a:t>
                </a:r>
                <a:r>
                  <a:rPr lang="en-US" altLang="ko-KR" sz="800" dirty="0"/>
                  <a:t>/</a:t>
                </a:r>
                <a:r>
                  <a:rPr lang="ko-KR" altLang="en-US" sz="800" dirty="0"/>
                  <a:t>환승 정보</a:t>
                </a: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4449738" y="2663445"/>
              <a:ext cx="2148466" cy="470316"/>
              <a:chOff x="875117" y="1984843"/>
              <a:chExt cx="2148466" cy="691855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888102" y="1984843"/>
                <a:ext cx="837089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/>
                  <a:t>운전기사 정보</a:t>
                </a:r>
                <a:endParaRPr lang="ko-KR" altLang="en-US" sz="800" dirty="0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4437148" y="3907250"/>
              <a:ext cx="2148466" cy="463266"/>
              <a:chOff x="875117" y="1995215"/>
              <a:chExt cx="2148466" cy="681483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96078" y="1995215"/>
                <a:ext cx="873957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/>
                  <a:t>최소 환승 경로</a:t>
                </a:r>
                <a:endParaRPr lang="ko-KR" altLang="en-US" sz="800" dirty="0"/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4445853" y="3285347"/>
              <a:ext cx="2148466" cy="465923"/>
              <a:chOff x="875117" y="1991305"/>
              <a:chExt cx="2148466" cy="685393"/>
            </a:xfrm>
          </p:grpSpPr>
          <p:sp>
            <p:nvSpPr>
              <p:cNvPr id="108" name="모서리가 둥근 직사각형 107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913914" y="1991305"/>
                <a:ext cx="734496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캘린더 연동</a:t>
                </a: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4437148" y="4553219"/>
              <a:ext cx="2148466" cy="455806"/>
              <a:chOff x="875117" y="2006188"/>
              <a:chExt cx="2148466" cy="670510"/>
            </a:xfrm>
          </p:grpSpPr>
          <p:sp>
            <p:nvSpPr>
              <p:cNvPr id="105" name="모서리가 둥근 직사각형 104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969606" y="2006188"/>
                <a:ext cx="631904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경로 확인</a:t>
                </a: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8368378" y="1077361"/>
            <a:ext cx="2656102" cy="4791366"/>
            <a:chOff x="7827397" y="1002546"/>
            <a:chExt cx="2656102" cy="4791366"/>
          </a:xfrm>
        </p:grpSpPr>
        <p:grpSp>
          <p:nvGrpSpPr>
            <p:cNvPr id="130" name="그룹 129"/>
            <p:cNvGrpSpPr/>
            <p:nvPr/>
          </p:nvGrpSpPr>
          <p:grpSpPr>
            <a:xfrm>
              <a:off x="7827397" y="1002546"/>
              <a:ext cx="2656102" cy="4791366"/>
              <a:chOff x="638974" y="1043985"/>
              <a:chExt cx="2656102" cy="4791366"/>
            </a:xfrm>
          </p:grpSpPr>
          <p:sp>
            <p:nvSpPr>
              <p:cNvPr id="151" name="사각형: 둥근 모서리 3">
                <a:extLst>
                  <a:ext uri="{FF2B5EF4-FFF2-40B4-BE49-F238E27FC236}">
                    <a16:creationId xmlns:a16="http://schemas.microsoft.com/office/drawing/2014/main" id="{50861BE5-4CF2-46BA-B681-7A3B9F65620B}"/>
                  </a:ext>
                </a:extLst>
              </p:cNvPr>
              <p:cNvSpPr/>
              <p:nvPr/>
            </p:nvSpPr>
            <p:spPr>
              <a:xfrm>
                <a:off x="638974" y="1043985"/>
                <a:ext cx="2656102" cy="4791366"/>
              </a:xfrm>
              <a:prstGeom prst="roundRect">
                <a:avLst/>
              </a:prstGeom>
              <a:noFill/>
              <a:ln w="1079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CF85EB5-8868-4B6C-89A1-0A1F0DCC4F17}"/>
                  </a:ext>
                </a:extLst>
              </p:cNvPr>
              <p:cNvSpPr/>
              <p:nvPr/>
            </p:nvSpPr>
            <p:spPr>
              <a:xfrm>
                <a:off x="638974" y="1404817"/>
                <a:ext cx="2656102" cy="3986824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9564D68-610C-4E38-BCE4-1E2B8DD09F84}"/>
                  </a:ext>
                </a:extLst>
              </p:cNvPr>
              <p:cNvSpPr/>
              <p:nvPr/>
            </p:nvSpPr>
            <p:spPr>
              <a:xfrm>
                <a:off x="1866948" y="5445259"/>
                <a:ext cx="243604" cy="29511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EF88BB88-3C68-4CDE-A3FD-881A5F0F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68" y="1608700"/>
                <a:ext cx="313966" cy="283040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3345B185-A2DF-474F-9C16-EAC49233B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8" y="1591721"/>
                <a:ext cx="329604" cy="297142"/>
              </a:xfrm>
              <a:prstGeom prst="rect">
                <a:avLst/>
              </a:prstGeom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356D555-D102-498B-9086-8BB2A944F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5449" y="1524879"/>
                <a:ext cx="328134" cy="363984"/>
              </a:xfrm>
              <a:prstGeom prst="rect">
                <a:avLst/>
              </a:prstGeom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133E59CF-8F26-4FE8-83AC-5362EAA7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855" y="1559257"/>
                <a:ext cx="297142" cy="329606"/>
              </a:xfrm>
              <a:prstGeom prst="rect">
                <a:avLst/>
              </a:prstGeom>
            </p:spPr>
          </p:pic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29B9344-0372-40B4-B3C0-78CEA63110B3}"/>
                  </a:ext>
                </a:extLst>
              </p:cNvPr>
              <p:cNvSpPr/>
              <p:nvPr/>
            </p:nvSpPr>
            <p:spPr>
              <a:xfrm>
                <a:off x="2550731" y="1185919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533317C-9A69-40CE-97FE-FD53E090542B}"/>
                  </a:ext>
                </a:extLst>
              </p:cNvPr>
              <p:cNvSpPr/>
              <p:nvPr/>
            </p:nvSpPr>
            <p:spPr>
              <a:xfrm>
                <a:off x="2816295" y="1180567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8063540" y="2073228"/>
              <a:ext cx="2148466" cy="473151"/>
              <a:chOff x="875117" y="1980672"/>
              <a:chExt cx="2148466" cy="696026"/>
            </a:xfrm>
          </p:grpSpPr>
          <p:sp>
            <p:nvSpPr>
              <p:cNvPr id="148" name="모서리가 둥근 직사각형 147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977226" y="1980672"/>
                <a:ext cx="595035" cy="316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선물하기</a:t>
                </a: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8021774" y="2710112"/>
              <a:ext cx="2194117" cy="462562"/>
              <a:chOff x="829466" y="1996249"/>
              <a:chExt cx="2194117" cy="680449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29466" y="1996249"/>
                <a:ext cx="918841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시간</a:t>
                </a:r>
                <a:r>
                  <a:rPr lang="en-US" altLang="ko-KR" sz="800" dirty="0"/>
                  <a:t>,</a:t>
                </a:r>
                <a:r>
                  <a:rPr lang="ko-KR" altLang="en-US" sz="800" dirty="0"/>
                  <a:t> 경로</a:t>
                </a:r>
                <a:r>
                  <a:rPr lang="en-US" altLang="ko-KR" sz="800" dirty="0"/>
                  <a:t>,</a:t>
                </a:r>
                <a:r>
                  <a:rPr lang="ko-KR" altLang="en-US" sz="800" dirty="0"/>
                  <a:t> 요금</a:t>
                </a: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8054835" y="3946004"/>
              <a:ext cx="2148466" cy="463426"/>
              <a:chOff x="875117" y="1994979"/>
              <a:chExt cx="2148466" cy="681719"/>
            </a:xfrm>
          </p:grpSpPr>
          <p:sp>
            <p:nvSpPr>
              <p:cNvPr id="142" name="모서리가 둥근 직사각형 141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969606" y="1994979"/>
                <a:ext cx="631904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할인 정보</a:t>
                </a: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8063540" y="3333476"/>
              <a:ext cx="2148466" cy="456710"/>
              <a:chOff x="875117" y="2004858"/>
              <a:chExt cx="2148466" cy="671840"/>
            </a:xfrm>
          </p:grpSpPr>
          <p:sp>
            <p:nvSpPr>
              <p:cNvPr id="139" name="모서리가 둥근 직사각형 138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916334" y="2004858"/>
                <a:ext cx="756938" cy="316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승</a:t>
                </a:r>
                <a:r>
                  <a:rPr lang="en-US" altLang="ko-KR" sz="800" dirty="0"/>
                  <a:t>,</a:t>
                </a:r>
                <a:r>
                  <a:rPr lang="ko-KR" altLang="en-US" sz="800" dirty="0"/>
                  <a:t>하차 알림</a:t>
                </a: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8054835" y="4573312"/>
              <a:ext cx="2148466" cy="474629"/>
              <a:chOff x="875117" y="1978499"/>
              <a:chExt cx="2148466" cy="698199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7" name="모서리가 둥근 직사각형 136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957974" y="1978499"/>
                <a:ext cx="631904" cy="316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결제 기능</a:t>
                </a:r>
              </a:p>
            </p:txBody>
          </p:sp>
        </p:grp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5311785" y="607302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 클릭 시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9209014" y="6076174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클릭 시</a:t>
            </a:r>
          </a:p>
        </p:txBody>
      </p:sp>
    </p:spTree>
    <p:extLst>
      <p:ext uri="{BB962C8B-B14F-4D97-AF65-F5344CB8AC3E}">
        <p14:creationId xmlns:p14="http://schemas.microsoft.com/office/powerpoint/2010/main" val="2984149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29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( 2 )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777815" y="6117109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 클릭 시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79955" y="1118800"/>
            <a:ext cx="2656102" cy="4791366"/>
            <a:chOff x="1179955" y="1118800"/>
            <a:chExt cx="2656102" cy="4791366"/>
          </a:xfrm>
        </p:grpSpPr>
        <p:grpSp>
          <p:nvGrpSpPr>
            <p:cNvPr id="4" name="그룹 3"/>
            <p:cNvGrpSpPr/>
            <p:nvPr/>
          </p:nvGrpSpPr>
          <p:grpSpPr>
            <a:xfrm>
              <a:off x="1179955" y="1118800"/>
              <a:ext cx="2656102" cy="4791366"/>
              <a:chOff x="638974" y="1043985"/>
              <a:chExt cx="2656102" cy="4791366"/>
            </a:xfrm>
          </p:grpSpPr>
          <p:sp>
            <p:nvSpPr>
              <p:cNvPr id="51" name="사각형: 둥근 모서리 3">
                <a:extLst>
                  <a:ext uri="{FF2B5EF4-FFF2-40B4-BE49-F238E27FC236}">
                    <a16:creationId xmlns:a16="http://schemas.microsoft.com/office/drawing/2014/main" id="{50861BE5-4CF2-46BA-B681-7A3B9F65620B}"/>
                  </a:ext>
                </a:extLst>
              </p:cNvPr>
              <p:cNvSpPr/>
              <p:nvPr/>
            </p:nvSpPr>
            <p:spPr>
              <a:xfrm>
                <a:off x="638974" y="1043985"/>
                <a:ext cx="2656102" cy="4791366"/>
              </a:xfrm>
              <a:prstGeom prst="roundRect">
                <a:avLst/>
              </a:prstGeom>
              <a:noFill/>
              <a:ln w="1079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2CF85EB5-8868-4B6C-89A1-0A1F0DCC4F17}"/>
                  </a:ext>
                </a:extLst>
              </p:cNvPr>
              <p:cNvSpPr/>
              <p:nvPr/>
            </p:nvSpPr>
            <p:spPr>
              <a:xfrm>
                <a:off x="638974" y="1404817"/>
                <a:ext cx="2656102" cy="3986824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59564D68-610C-4E38-BCE4-1E2B8DD09F84}"/>
                  </a:ext>
                </a:extLst>
              </p:cNvPr>
              <p:cNvSpPr/>
              <p:nvPr/>
            </p:nvSpPr>
            <p:spPr>
              <a:xfrm>
                <a:off x="1866948" y="5445259"/>
                <a:ext cx="243604" cy="29511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F88BB88-3C68-4CDE-A3FD-881A5F0F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68" y="1608700"/>
                <a:ext cx="313966" cy="28304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3345B185-A2DF-474F-9C16-EAC49233B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8" y="1591721"/>
                <a:ext cx="329604" cy="297142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356D555-D102-498B-9086-8BB2A944F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5449" y="1524879"/>
                <a:ext cx="328134" cy="363984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33E59CF-8F26-4FE8-83AC-5362EAA7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855" y="1559257"/>
                <a:ext cx="297142" cy="329606"/>
              </a:xfrm>
              <a:prstGeom prst="rect">
                <a:avLst/>
              </a:prstGeom>
            </p:spPr>
          </p:pic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29B9344-0372-40B4-B3C0-78CEA63110B3}"/>
                  </a:ext>
                </a:extLst>
              </p:cNvPr>
              <p:cNvSpPr/>
              <p:nvPr/>
            </p:nvSpPr>
            <p:spPr>
              <a:xfrm>
                <a:off x="2550731" y="1185919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533317C-9A69-40CE-97FE-FD53E090542B}"/>
                  </a:ext>
                </a:extLst>
              </p:cNvPr>
              <p:cNvSpPr/>
              <p:nvPr/>
            </p:nvSpPr>
            <p:spPr>
              <a:xfrm>
                <a:off x="2816295" y="1180567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400920" y="2297177"/>
              <a:ext cx="2148466" cy="815862"/>
              <a:chOff x="875117" y="2026709"/>
              <a:chExt cx="2148466" cy="649989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044262" y="2032560"/>
                <a:ext cx="415498" cy="18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위치</a:t>
                </a: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365354" y="4397917"/>
              <a:ext cx="2209468" cy="815862"/>
              <a:chOff x="814115" y="2026709"/>
              <a:chExt cx="2209468" cy="649989"/>
            </a:xfrm>
          </p:grpSpPr>
          <p:sp>
            <p:nvSpPr>
              <p:cNvPr id="86" name="모서리가 둥근 직사각형 85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14115" y="2079414"/>
                <a:ext cx="957313" cy="183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노선 급행 정보</a:t>
                </a: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426356" y="3363917"/>
              <a:ext cx="2148466" cy="815862"/>
              <a:chOff x="875117" y="2026709"/>
              <a:chExt cx="2148466" cy="649989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61118" y="2062572"/>
                <a:ext cx="530915" cy="183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혼잡도</a:t>
                </a: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8368378" y="1077361"/>
            <a:ext cx="2656102" cy="4791366"/>
            <a:chOff x="8368378" y="1077361"/>
            <a:chExt cx="2656102" cy="4791366"/>
          </a:xfrm>
        </p:grpSpPr>
        <p:grpSp>
          <p:nvGrpSpPr>
            <p:cNvPr id="130" name="그룹 129"/>
            <p:cNvGrpSpPr/>
            <p:nvPr/>
          </p:nvGrpSpPr>
          <p:grpSpPr>
            <a:xfrm>
              <a:off x="8368378" y="1077361"/>
              <a:ext cx="2656102" cy="4791366"/>
              <a:chOff x="638974" y="1043985"/>
              <a:chExt cx="2656102" cy="4791366"/>
            </a:xfrm>
          </p:grpSpPr>
          <p:sp>
            <p:nvSpPr>
              <p:cNvPr id="151" name="사각형: 둥근 모서리 3">
                <a:extLst>
                  <a:ext uri="{FF2B5EF4-FFF2-40B4-BE49-F238E27FC236}">
                    <a16:creationId xmlns:a16="http://schemas.microsoft.com/office/drawing/2014/main" id="{50861BE5-4CF2-46BA-B681-7A3B9F65620B}"/>
                  </a:ext>
                </a:extLst>
              </p:cNvPr>
              <p:cNvSpPr/>
              <p:nvPr/>
            </p:nvSpPr>
            <p:spPr>
              <a:xfrm>
                <a:off x="638974" y="1043985"/>
                <a:ext cx="2656102" cy="4791366"/>
              </a:xfrm>
              <a:prstGeom prst="roundRect">
                <a:avLst/>
              </a:prstGeom>
              <a:noFill/>
              <a:ln w="1079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2CF85EB5-8868-4B6C-89A1-0A1F0DCC4F17}"/>
                  </a:ext>
                </a:extLst>
              </p:cNvPr>
              <p:cNvSpPr/>
              <p:nvPr/>
            </p:nvSpPr>
            <p:spPr>
              <a:xfrm>
                <a:off x="638974" y="1404817"/>
                <a:ext cx="2656102" cy="3986824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59564D68-610C-4E38-BCE4-1E2B8DD09F84}"/>
                  </a:ext>
                </a:extLst>
              </p:cNvPr>
              <p:cNvSpPr/>
              <p:nvPr/>
            </p:nvSpPr>
            <p:spPr>
              <a:xfrm>
                <a:off x="1866948" y="5445259"/>
                <a:ext cx="243604" cy="29511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EF88BB88-3C68-4CDE-A3FD-881A5F0F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68" y="1608700"/>
                <a:ext cx="313966" cy="283040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3345B185-A2DF-474F-9C16-EAC49233B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8" y="1591721"/>
                <a:ext cx="329604" cy="297142"/>
              </a:xfrm>
              <a:prstGeom prst="rect">
                <a:avLst/>
              </a:prstGeom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356D555-D102-498B-9086-8BB2A944F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5449" y="1524879"/>
                <a:ext cx="328134" cy="363984"/>
              </a:xfrm>
              <a:prstGeom prst="rect">
                <a:avLst/>
              </a:prstGeom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133E59CF-8F26-4FE8-83AC-5362EAA7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855" y="1559257"/>
                <a:ext cx="297142" cy="329606"/>
              </a:xfrm>
              <a:prstGeom prst="rect">
                <a:avLst/>
              </a:prstGeom>
            </p:spPr>
          </p:pic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629B9344-0372-40B4-B3C0-78CEA63110B3}"/>
                  </a:ext>
                </a:extLst>
              </p:cNvPr>
              <p:cNvSpPr/>
              <p:nvPr/>
            </p:nvSpPr>
            <p:spPr>
              <a:xfrm>
                <a:off x="2550731" y="1185919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0533317C-9A69-40CE-97FE-FD53E090542B}"/>
                  </a:ext>
                </a:extLst>
              </p:cNvPr>
              <p:cNvSpPr/>
              <p:nvPr/>
            </p:nvSpPr>
            <p:spPr>
              <a:xfrm>
                <a:off x="2816295" y="1180567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8604521" y="2069265"/>
              <a:ext cx="2148466" cy="683263"/>
              <a:chOff x="875117" y="2026709"/>
              <a:chExt cx="2148466" cy="649989"/>
            </a:xfrm>
          </p:grpSpPr>
          <p:sp>
            <p:nvSpPr>
              <p:cNvPr id="148" name="모서리가 둥근 직사각형 147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962944" y="2042341"/>
                <a:ext cx="595035" cy="204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커뮤니티</a:t>
                </a: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8585197" y="2909591"/>
              <a:ext cx="2167790" cy="683263"/>
              <a:chOff x="855793" y="2026709"/>
              <a:chExt cx="2167790" cy="649989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55793" y="2035645"/>
                <a:ext cx="873957" cy="204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민원 접수 기능</a:t>
                </a: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8643921" y="4530518"/>
              <a:ext cx="2148466" cy="683263"/>
              <a:chOff x="875117" y="2026709"/>
              <a:chExt cx="2148466" cy="649989"/>
            </a:xfrm>
          </p:grpSpPr>
          <p:sp>
            <p:nvSpPr>
              <p:cNvPr id="142" name="모서리가 둥근 직사각형 141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3" name="모서리가 둥근 직사각형 142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953198" y="2050011"/>
                <a:ext cx="631904" cy="204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기사 평가</a:t>
                </a: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8604521" y="3716171"/>
              <a:ext cx="2148466" cy="683261"/>
              <a:chOff x="875117" y="2026709"/>
              <a:chExt cx="2148466" cy="649989"/>
            </a:xfrm>
          </p:grpSpPr>
          <p:sp>
            <p:nvSpPr>
              <p:cNvPr id="139" name="모서리가 둥근 직사각형 138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0" name="모서리가 둥근 직사각형 139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922868" y="2063369"/>
                <a:ext cx="771365" cy="2049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앱 기능 설명</a:t>
                </a:r>
              </a:p>
            </p:txBody>
          </p:sp>
        </p:grp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5311785" y="607302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 클릭 시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9209014" y="6076174"/>
            <a:ext cx="141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클릭 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747701" y="1090693"/>
            <a:ext cx="2656102" cy="4791366"/>
            <a:chOff x="1332355" y="1271200"/>
            <a:chExt cx="2656102" cy="4791366"/>
          </a:xfrm>
        </p:grpSpPr>
        <p:grpSp>
          <p:nvGrpSpPr>
            <p:cNvPr id="166" name="그룹 165"/>
            <p:cNvGrpSpPr/>
            <p:nvPr/>
          </p:nvGrpSpPr>
          <p:grpSpPr>
            <a:xfrm>
              <a:off x="1332355" y="1271200"/>
              <a:ext cx="2656102" cy="4791366"/>
              <a:chOff x="638974" y="1043985"/>
              <a:chExt cx="2656102" cy="4791366"/>
            </a:xfrm>
          </p:grpSpPr>
          <p:sp>
            <p:nvSpPr>
              <p:cNvPr id="167" name="사각형: 둥근 모서리 3">
                <a:extLst>
                  <a:ext uri="{FF2B5EF4-FFF2-40B4-BE49-F238E27FC236}">
                    <a16:creationId xmlns:a16="http://schemas.microsoft.com/office/drawing/2014/main" id="{50861BE5-4CF2-46BA-B681-7A3B9F65620B}"/>
                  </a:ext>
                </a:extLst>
              </p:cNvPr>
              <p:cNvSpPr/>
              <p:nvPr/>
            </p:nvSpPr>
            <p:spPr>
              <a:xfrm>
                <a:off x="638974" y="1043985"/>
                <a:ext cx="2656102" cy="4791366"/>
              </a:xfrm>
              <a:prstGeom prst="roundRect">
                <a:avLst/>
              </a:prstGeom>
              <a:noFill/>
              <a:ln w="1079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2CF85EB5-8868-4B6C-89A1-0A1F0DCC4F17}"/>
                  </a:ext>
                </a:extLst>
              </p:cNvPr>
              <p:cNvSpPr/>
              <p:nvPr/>
            </p:nvSpPr>
            <p:spPr>
              <a:xfrm>
                <a:off x="638974" y="1404817"/>
                <a:ext cx="2656102" cy="3986824"/>
              </a:xfrm>
              <a:prstGeom prst="rect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59564D68-610C-4E38-BCE4-1E2B8DD09F84}"/>
                  </a:ext>
                </a:extLst>
              </p:cNvPr>
              <p:cNvSpPr/>
              <p:nvPr/>
            </p:nvSpPr>
            <p:spPr>
              <a:xfrm>
                <a:off x="1866948" y="5445259"/>
                <a:ext cx="243604" cy="29511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EF88BB88-3C68-4CDE-A3FD-881A5F0FB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868" y="1608700"/>
                <a:ext cx="313966" cy="283040"/>
              </a:xfrm>
              <a:prstGeom prst="rect">
                <a:avLst/>
              </a:prstGeom>
            </p:spPr>
          </p:pic>
          <p:pic>
            <p:nvPicPr>
              <p:cNvPr id="171" name="그림 170">
                <a:extLst>
                  <a:ext uri="{FF2B5EF4-FFF2-40B4-BE49-F238E27FC236}">
                    <a16:creationId xmlns:a16="http://schemas.microsoft.com/office/drawing/2014/main" id="{3345B185-A2DF-474F-9C16-EAC49233B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258" y="1591721"/>
                <a:ext cx="329604" cy="297142"/>
              </a:xfrm>
              <a:prstGeom prst="rect">
                <a:avLst/>
              </a:prstGeom>
            </p:spPr>
          </p:pic>
          <p:pic>
            <p:nvPicPr>
              <p:cNvPr id="172" name="그림 171">
                <a:extLst>
                  <a:ext uri="{FF2B5EF4-FFF2-40B4-BE49-F238E27FC236}">
                    <a16:creationId xmlns:a16="http://schemas.microsoft.com/office/drawing/2014/main" id="{C356D555-D102-498B-9086-8BB2A944F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5449" y="1524879"/>
                <a:ext cx="328134" cy="363984"/>
              </a:xfrm>
              <a:prstGeom prst="rect">
                <a:avLst/>
              </a:prstGeom>
            </p:spPr>
          </p:pic>
          <p:pic>
            <p:nvPicPr>
              <p:cNvPr id="173" name="그림 172">
                <a:extLst>
                  <a:ext uri="{FF2B5EF4-FFF2-40B4-BE49-F238E27FC236}">
                    <a16:creationId xmlns:a16="http://schemas.microsoft.com/office/drawing/2014/main" id="{133E59CF-8F26-4FE8-83AC-5362EAA70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4855" y="1559257"/>
                <a:ext cx="297142" cy="329606"/>
              </a:xfrm>
              <a:prstGeom prst="rect">
                <a:avLst/>
              </a:prstGeom>
            </p:spPr>
          </p:pic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629B9344-0372-40B4-B3C0-78CEA63110B3}"/>
                  </a:ext>
                </a:extLst>
              </p:cNvPr>
              <p:cNvSpPr/>
              <p:nvPr/>
            </p:nvSpPr>
            <p:spPr>
              <a:xfrm>
                <a:off x="2550731" y="1185919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0533317C-9A69-40CE-97FE-FD53E090542B}"/>
                  </a:ext>
                </a:extLst>
              </p:cNvPr>
              <p:cNvSpPr/>
              <p:nvPr/>
            </p:nvSpPr>
            <p:spPr>
              <a:xfrm>
                <a:off x="2816295" y="1180567"/>
                <a:ext cx="121802" cy="147556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grpSp>
          <p:nvGrpSpPr>
            <p:cNvPr id="176" name="그룹 175"/>
            <p:cNvGrpSpPr/>
            <p:nvPr/>
          </p:nvGrpSpPr>
          <p:grpSpPr>
            <a:xfrm>
              <a:off x="1553320" y="2449577"/>
              <a:ext cx="2148466" cy="815862"/>
              <a:chOff x="875117" y="2026709"/>
              <a:chExt cx="2148466" cy="649989"/>
            </a:xfrm>
          </p:grpSpPr>
          <p:sp>
            <p:nvSpPr>
              <p:cNvPr id="177" name="모서리가 둥근 직사각형 176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모서리가 둥근 직사각형 177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920202" y="2053418"/>
                <a:ext cx="801823" cy="18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/>
                  <a:t>해상도 조절</a:t>
                </a:r>
                <a:endParaRPr lang="ko-KR" altLang="en-US" sz="900" dirty="0"/>
              </a:p>
            </p:txBody>
          </p:sp>
        </p:grpSp>
        <p:grpSp>
          <p:nvGrpSpPr>
            <p:cNvPr id="180" name="그룹 179"/>
            <p:cNvGrpSpPr/>
            <p:nvPr/>
          </p:nvGrpSpPr>
          <p:grpSpPr>
            <a:xfrm>
              <a:off x="1578756" y="4550317"/>
              <a:ext cx="2148466" cy="815862"/>
              <a:chOff x="875117" y="2026709"/>
              <a:chExt cx="2148466" cy="649989"/>
            </a:xfrm>
          </p:grpSpPr>
          <p:sp>
            <p:nvSpPr>
              <p:cNvPr id="181" name="모서리가 둥근 직사각형 180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모서리가 둥근 직사각형 181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981841" y="2056516"/>
                <a:ext cx="570990" cy="18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앱 설정</a:t>
                </a:r>
              </a:p>
            </p:txBody>
          </p:sp>
        </p:grpSp>
        <p:grpSp>
          <p:nvGrpSpPr>
            <p:cNvPr id="184" name="그룹 183"/>
            <p:cNvGrpSpPr/>
            <p:nvPr/>
          </p:nvGrpSpPr>
          <p:grpSpPr>
            <a:xfrm>
              <a:off x="1516147" y="3516317"/>
              <a:ext cx="2211075" cy="815862"/>
              <a:chOff x="812508" y="2026709"/>
              <a:chExt cx="2211075" cy="649989"/>
            </a:xfrm>
          </p:grpSpPr>
          <p:sp>
            <p:nvSpPr>
              <p:cNvPr id="185" name="모서리가 둥근 직사각형 184"/>
              <p:cNvSpPr/>
              <p:nvPr/>
            </p:nvSpPr>
            <p:spPr>
              <a:xfrm>
                <a:off x="887473" y="2057509"/>
                <a:ext cx="2136110" cy="6191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875117" y="2026709"/>
                <a:ext cx="835310" cy="24612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12508" y="2056092"/>
                <a:ext cx="976549" cy="17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/>
                  <a:t>선택적 알림 기능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9261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29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( 2 )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777815" y="6117109"/>
            <a:ext cx="1460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 클릭 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79955" y="1118800"/>
            <a:ext cx="2656102" cy="4791366"/>
            <a:chOff x="638974" y="1043985"/>
            <a:chExt cx="2656102" cy="4791366"/>
          </a:xfrm>
        </p:grpSpPr>
        <p:sp>
          <p:nvSpPr>
            <p:cNvPr id="5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368378" y="1077361"/>
            <a:ext cx="2656102" cy="4791366"/>
            <a:chOff x="638974" y="1043985"/>
            <a:chExt cx="2656102" cy="4791366"/>
          </a:xfrm>
        </p:grpSpPr>
        <p:sp>
          <p:nvSpPr>
            <p:cNvPr id="15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5464185" y="6073023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경로 확인  선택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9209014" y="6076174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홈으로 리턴</a:t>
            </a:r>
          </a:p>
        </p:txBody>
      </p:sp>
      <p:grpSp>
        <p:nvGrpSpPr>
          <p:cNvPr id="166" name="그룹 165"/>
          <p:cNvGrpSpPr/>
          <p:nvPr/>
        </p:nvGrpSpPr>
        <p:grpSpPr>
          <a:xfrm>
            <a:off x="4747701" y="1090693"/>
            <a:ext cx="2656102" cy="4791366"/>
            <a:chOff x="638974" y="1043985"/>
            <a:chExt cx="2656102" cy="4791366"/>
          </a:xfrm>
        </p:grpSpPr>
        <p:sp>
          <p:nvSpPr>
            <p:cNvPr id="167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1401685" y="2322969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1405570" y="2949265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392980" y="4186019"/>
            <a:ext cx="2136110" cy="4209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01685" y="3566774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389329" y="3545836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392980" y="4824529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380624" y="4803591"/>
            <a:ext cx="835310" cy="1673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389329" y="4156678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388244" y="2905894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390649" y="2280089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412291" y="2252398"/>
            <a:ext cx="904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출구환승정보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422185" y="3519245"/>
            <a:ext cx="752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캘린더연동</a:t>
            </a:r>
            <a:endParaRPr lang="ko-KR" altLang="en-US" sz="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380121" y="2883232"/>
            <a:ext cx="870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운전기사 정보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88244" y="4134526"/>
            <a:ext cx="884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최소 </a:t>
            </a:r>
            <a:r>
              <a:rPr lang="ko-KR" altLang="en-US" sz="800" dirty="0" err="1"/>
              <a:t>환승경로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486529" y="4785779"/>
            <a:ext cx="638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경로확인</a:t>
            </a:r>
            <a:endParaRPr lang="ko-KR" altLang="en-US" sz="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89" y="1502184"/>
            <a:ext cx="2518276" cy="38948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65" y="1479631"/>
            <a:ext cx="2554927" cy="37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43" y="1590366"/>
            <a:ext cx="3479262" cy="34792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05" y="1076186"/>
            <a:ext cx="3663020" cy="5311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827A83-2E82-4A5D-A0E7-FBB8DD4E6156}"/>
              </a:ext>
            </a:extLst>
          </p:cNvPr>
          <p:cNvSpPr/>
          <p:nvPr/>
        </p:nvSpPr>
        <p:spPr>
          <a:xfrm>
            <a:off x="589280" y="487680"/>
            <a:ext cx="45719" cy="548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FCF2E-7A6F-44B9-8E88-650297AB0047}"/>
              </a:ext>
            </a:extLst>
          </p:cNvPr>
          <p:cNvSpPr/>
          <p:nvPr/>
        </p:nvSpPr>
        <p:spPr>
          <a:xfrm>
            <a:off x="816876" y="487680"/>
            <a:ext cx="2542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마킹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3473E-1D63-4805-B8BA-F5044B3EDD7C}"/>
              </a:ext>
            </a:extLst>
          </p:cNvPr>
          <p:cNvSpPr/>
          <p:nvPr/>
        </p:nvSpPr>
        <p:spPr>
          <a:xfrm>
            <a:off x="6073141" y="1290320"/>
            <a:ext cx="45719" cy="4632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31659" y="1676873"/>
            <a:ext cx="3850640" cy="2366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열차의 이동경로 확인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현재 위치 확인가능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코레일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추천 관광상품으로 초행길이여도  관광 동선 짤 수 있음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빈 좌석을 쉽게 확인가능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909654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858854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강점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7467359" y="4465189"/>
            <a:ext cx="3850640" cy="170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할인쿠폰정보 제대로 제공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안해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받을 수 있음에도 못하는 경우 생김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열차사고정보를 최신화 안해서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지연인데 정상운행으로 표기됨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6819360" y="3731877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7385940" y="3681077"/>
            <a:ext cx="8322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약점</a:t>
            </a:r>
            <a:endParaRPr lang="ko-KR" altLang="en-US" sz="28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83" y="1388727"/>
            <a:ext cx="1362592" cy="23431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67" y="1575711"/>
            <a:ext cx="2343150" cy="196488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07" y="3996949"/>
            <a:ext cx="1362981" cy="234315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03A26B-75AF-4033-912A-FBA8B22FE398}"/>
              </a:ext>
            </a:extLst>
          </p:cNvPr>
          <p:cNvSpPr/>
          <p:nvPr/>
        </p:nvSpPr>
        <p:spPr>
          <a:xfrm>
            <a:off x="3261555" y="673240"/>
            <a:ext cx="121860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코레일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39DCC-7E5A-46AC-89CA-EEBE3C7F1151}"/>
              </a:ext>
            </a:extLst>
          </p:cNvPr>
          <p:cNvSpPr txBox="1"/>
          <p:nvPr/>
        </p:nvSpPr>
        <p:spPr>
          <a:xfrm>
            <a:off x="2721182" y="552567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코레일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톡</a:t>
            </a:r>
          </a:p>
        </p:txBody>
      </p:sp>
    </p:spTree>
    <p:extLst>
      <p:ext uri="{BB962C8B-B14F-4D97-AF65-F5344CB8AC3E}">
        <p14:creationId xmlns:p14="http://schemas.microsoft.com/office/powerpoint/2010/main" val="41283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29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( 2 )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747335" y="6117109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타이어 </a:t>
            </a:r>
            <a:r>
              <a:rPr lang="ko-KR" altLang="en-US" sz="14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버튼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재클릭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79955" y="1118800"/>
            <a:ext cx="2656102" cy="4791366"/>
            <a:chOff x="638974" y="1043985"/>
            <a:chExt cx="2656102" cy="4791366"/>
          </a:xfrm>
        </p:grpSpPr>
        <p:sp>
          <p:nvSpPr>
            <p:cNvPr id="5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368378" y="1077361"/>
            <a:ext cx="2656102" cy="4791366"/>
            <a:chOff x="638974" y="1043985"/>
            <a:chExt cx="2656102" cy="4791366"/>
          </a:xfrm>
        </p:grpSpPr>
        <p:sp>
          <p:nvSpPr>
            <p:cNvPr id="15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5487045" y="6073023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클릭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9094714" y="6076174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결제 기능 클릭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747701" y="1090693"/>
            <a:ext cx="2656102" cy="4791366"/>
            <a:chOff x="638974" y="1043985"/>
            <a:chExt cx="2656102" cy="4791366"/>
          </a:xfrm>
        </p:grpSpPr>
        <p:sp>
          <p:nvSpPr>
            <p:cNvPr id="167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719" y="1454974"/>
            <a:ext cx="2549419" cy="3830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79" y="1512535"/>
            <a:ext cx="2531147" cy="3912482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4992315" y="2213813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4969453" y="2176131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996200" y="2840107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4983610" y="4076862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4971254" y="4055924"/>
            <a:ext cx="835310" cy="1673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992315" y="3457618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983610" y="4715373"/>
            <a:ext cx="2136110" cy="4209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971254" y="4694436"/>
            <a:ext cx="835310" cy="1673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979519" y="2792108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4973065" y="3409352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074089" y="2152848"/>
            <a:ext cx="653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선물하기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934197" y="2773285"/>
            <a:ext cx="996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시간</a:t>
            </a:r>
            <a:r>
              <a:rPr lang="en-US" altLang="ko-KR" sz="800" dirty="0"/>
              <a:t>, </a:t>
            </a:r>
            <a:r>
              <a:rPr lang="ko-KR" altLang="en-US" sz="800" dirty="0"/>
              <a:t>경로</a:t>
            </a:r>
            <a:r>
              <a:rPr lang="en-US" altLang="ko-KR" sz="800" dirty="0"/>
              <a:t>, </a:t>
            </a:r>
            <a:r>
              <a:rPr lang="ko-KR" altLang="en-US" sz="800" dirty="0"/>
              <a:t>요금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010760" y="3392538"/>
            <a:ext cx="755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승</a:t>
            </a:r>
            <a:r>
              <a:rPr lang="en-US" altLang="ko-KR" sz="800" dirty="0"/>
              <a:t>,</a:t>
            </a:r>
            <a:r>
              <a:rPr lang="ko-KR" altLang="en-US" sz="800" dirty="0"/>
              <a:t>하차 알림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074089" y="4673504"/>
            <a:ext cx="678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결제 기능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52252" y="4032406"/>
            <a:ext cx="673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할인 정보</a:t>
            </a:r>
          </a:p>
        </p:txBody>
      </p:sp>
    </p:spTree>
    <p:extLst>
      <p:ext uri="{BB962C8B-B14F-4D97-AF65-F5344CB8AC3E}">
        <p14:creationId xmlns:p14="http://schemas.microsoft.com/office/powerpoint/2010/main" val="768359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33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( 5 )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774814" y="6117109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홈화면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돌아오기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최근조회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재클릭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79955" y="1118800"/>
            <a:ext cx="2656102" cy="4791366"/>
            <a:chOff x="638974" y="1043985"/>
            <a:chExt cx="2656102" cy="4791366"/>
          </a:xfrm>
        </p:grpSpPr>
        <p:sp>
          <p:nvSpPr>
            <p:cNvPr id="1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368378" y="1077361"/>
            <a:ext cx="2656102" cy="4791366"/>
            <a:chOff x="638974" y="1043985"/>
            <a:chExt cx="2656102" cy="4791366"/>
          </a:xfrm>
        </p:grpSpPr>
        <p:sp>
          <p:nvSpPr>
            <p:cNvPr id="2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4795698" y="6076174"/>
            <a:ext cx="2595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  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경로확인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선책창에서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최소금액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선택 후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해당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교통 클릭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8687020" y="6105241"/>
            <a:ext cx="2109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해당교통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도착예정 시간 및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예상 소요시간 금액 확인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4747701" y="1090693"/>
            <a:ext cx="2656102" cy="4791366"/>
            <a:chOff x="638974" y="1043985"/>
            <a:chExt cx="2656102" cy="4791366"/>
          </a:xfrm>
        </p:grpSpPr>
        <p:sp>
          <p:nvSpPr>
            <p:cNvPr id="33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345553" y="2068511"/>
            <a:ext cx="2244542" cy="841685"/>
            <a:chOff x="731478" y="1403151"/>
            <a:chExt cx="2900481" cy="1448771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58573" y="4471446"/>
            <a:ext cx="2244542" cy="841685"/>
            <a:chOff x="731478" y="1403151"/>
            <a:chExt cx="2900481" cy="1448771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40042" y="205418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최근목록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1440041" y="445311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즐겨찾기</a:t>
            </a:r>
            <a:endParaRPr lang="ko-KR" altLang="en-US" sz="900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23" y="3446036"/>
            <a:ext cx="458398" cy="392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95" y="2084659"/>
            <a:ext cx="2069514" cy="1103041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4977928" y="3372570"/>
            <a:ext cx="2136110" cy="19485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4964998" y="4170217"/>
            <a:ext cx="2143997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버스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973184" y="4554446"/>
            <a:ext cx="2135812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택시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977928" y="4940637"/>
            <a:ext cx="2136110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지하철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404663" y="3374658"/>
            <a:ext cx="728867" cy="6897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6596928" y="4173709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\XXXX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568950" y="4169636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**km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080604" y="4173882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</a:t>
            </a:r>
            <a:r>
              <a:rPr lang="ko-KR" altLang="en-US" sz="8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596928" y="4562344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\XXXX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568950" y="4558271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**km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076063" y="4562344"/>
            <a:ext cx="512068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</a:t>
            </a:r>
            <a:r>
              <a:rPr lang="ko-KR" altLang="en-US" sz="800" dirty="0">
                <a:solidFill>
                  <a:schemeClr val="tx1"/>
                </a:solidFill>
              </a:rPr>
              <a:t>분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596928" y="4948247"/>
            <a:ext cx="507769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\XXXX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568950" y="4937824"/>
            <a:ext cx="507769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**km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6088763" y="4941897"/>
            <a:ext cx="507769" cy="380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**</a:t>
            </a:r>
            <a:r>
              <a:rPr lang="ko-KR" altLang="en-US" sz="800" dirty="0">
                <a:solidFill>
                  <a:schemeClr val="tx1"/>
                </a:solidFill>
              </a:rPr>
              <a:t>분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5600" y="3429488"/>
            <a:ext cx="140646" cy="120234"/>
          </a:xfrm>
          <a:prstGeom prst="rect">
            <a:avLst/>
          </a:prstGeom>
        </p:spPr>
      </p:pic>
      <p:cxnSp>
        <p:nvCxnSpPr>
          <p:cNvPr id="96" name="직선 연결선 95"/>
          <p:cNvCxnSpPr/>
          <p:nvPr/>
        </p:nvCxnSpPr>
        <p:spPr>
          <a:xfrm flipV="1">
            <a:off x="6404663" y="3590455"/>
            <a:ext cx="727647" cy="1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6404663" y="3838356"/>
            <a:ext cx="7276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403443" y="3372335"/>
            <a:ext cx="604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최단경로</a:t>
            </a:r>
            <a:endParaRPr lang="ko-KR" alt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401247" y="3622950"/>
            <a:ext cx="604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최소시간</a:t>
            </a:r>
            <a:endParaRPr lang="ko-KR" alt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397786" y="3849002"/>
            <a:ext cx="604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최소금액</a:t>
            </a:r>
            <a:endParaRPr lang="ko-KR" altLang="en-US" sz="800" dirty="0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2617" y="3680060"/>
            <a:ext cx="140646" cy="1202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2617" y="3895513"/>
            <a:ext cx="140646" cy="120234"/>
          </a:xfrm>
          <a:prstGeom prst="rect">
            <a:avLst/>
          </a:prstGeom>
        </p:spPr>
      </p:pic>
      <p:sp>
        <p:nvSpPr>
          <p:cNvPr id="106" name="모서리가 둥근 직사각형 105"/>
          <p:cNvSpPr/>
          <p:nvPr/>
        </p:nvSpPr>
        <p:spPr>
          <a:xfrm>
            <a:off x="8641162" y="2307730"/>
            <a:ext cx="2136110" cy="27367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ABC</a:t>
            </a:r>
            <a:r>
              <a:rPr lang="ko-KR" altLang="en-US" sz="1200" dirty="0">
                <a:solidFill>
                  <a:schemeClr val="tx1"/>
                </a:solidFill>
              </a:rPr>
              <a:t>번 버스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**</a:t>
            </a:r>
            <a:r>
              <a:rPr lang="ko-KR" altLang="en-US" sz="1200" dirty="0" err="1">
                <a:solidFill>
                  <a:schemeClr val="tx1"/>
                </a:solidFill>
              </a:rPr>
              <a:t>분후</a:t>
            </a:r>
            <a:r>
              <a:rPr lang="ko-KR" altLang="en-US" sz="1200" dirty="0">
                <a:solidFill>
                  <a:schemeClr val="tx1"/>
                </a:solidFill>
              </a:rPr>
              <a:t> 도착 예정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AA</a:t>
            </a:r>
            <a:r>
              <a:rPr lang="ko-KR" altLang="en-US" sz="1200" dirty="0">
                <a:solidFill>
                  <a:schemeClr val="tx1"/>
                </a:solidFill>
              </a:rPr>
              <a:t>정거장에서 하차 바람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CBA</a:t>
            </a:r>
            <a:r>
              <a:rPr lang="ko-KR" altLang="en-US" sz="1200" dirty="0">
                <a:solidFill>
                  <a:schemeClr val="tx1"/>
                </a:solidFill>
              </a:rPr>
              <a:t>번 버스 환승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**</a:t>
            </a:r>
            <a:r>
              <a:rPr lang="ko-KR" altLang="en-US" sz="1200" dirty="0">
                <a:solidFill>
                  <a:schemeClr val="tx1"/>
                </a:solidFill>
              </a:rPr>
              <a:t>분 후 도착 예정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BB</a:t>
            </a:r>
            <a:r>
              <a:rPr lang="ko-KR" altLang="en-US" sz="1200" dirty="0">
                <a:solidFill>
                  <a:schemeClr val="tx1"/>
                </a:solidFill>
              </a:rPr>
              <a:t>정거장 하차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----------------------------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예상 금액 </a:t>
            </a:r>
            <a:r>
              <a:rPr lang="en-US" altLang="ko-KR" sz="1200" dirty="0">
                <a:solidFill>
                  <a:schemeClr val="tx1"/>
                </a:solidFill>
              </a:rPr>
              <a:t>\XXXXX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**</a:t>
            </a:r>
            <a:r>
              <a:rPr lang="ko-KR" altLang="en-US" sz="1200" dirty="0">
                <a:solidFill>
                  <a:schemeClr val="tx1"/>
                </a:solidFill>
              </a:rPr>
              <a:t>분 </a:t>
            </a:r>
            <a:r>
              <a:rPr lang="ko-KR" altLang="en-US" sz="1200" dirty="0" err="1">
                <a:solidFill>
                  <a:schemeClr val="tx1"/>
                </a:solidFill>
              </a:rPr>
              <a:t>소요예정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323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29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( 6 )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825613" y="6117109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홈으로 돌아오기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79955" y="1118800"/>
            <a:ext cx="2656102" cy="4791366"/>
            <a:chOff x="638974" y="1043985"/>
            <a:chExt cx="2656102" cy="4791366"/>
          </a:xfrm>
        </p:grpSpPr>
        <p:sp>
          <p:nvSpPr>
            <p:cNvPr id="1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368378" y="1077361"/>
            <a:ext cx="2656102" cy="4791366"/>
            <a:chOff x="638974" y="1043985"/>
            <a:chExt cx="2656102" cy="4791366"/>
          </a:xfrm>
        </p:grpSpPr>
        <p:sp>
          <p:nvSpPr>
            <p:cNvPr id="2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5388366" y="6076174"/>
            <a:ext cx="1414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타이어 버튼 클릭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9127280" y="6105241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메뉴 클릭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4747701" y="1090693"/>
            <a:ext cx="2656102" cy="4791366"/>
            <a:chOff x="638974" y="1043985"/>
            <a:chExt cx="2656102" cy="4791366"/>
          </a:xfrm>
        </p:grpSpPr>
        <p:sp>
          <p:nvSpPr>
            <p:cNvPr id="33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45553" y="2068511"/>
            <a:ext cx="2244542" cy="841685"/>
            <a:chOff x="731478" y="1403151"/>
            <a:chExt cx="2900481" cy="1448771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358573" y="4471446"/>
            <a:ext cx="2244542" cy="841685"/>
            <a:chOff x="731478" y="1403151"/>
            <a:chExt cx="2900481" cy="1448771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747443" y="1438758"/>
              <a:ext cx="2884516" cy="14131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731478" y="1403151"/>
              <a:ext cx="1079419" cy="3342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440042" y="205418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최근목록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1440041" y="445311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즐겨찾기</a:t>
            </a:r>
            <a:endParaRPr lang="ko-KR" altLang="en-US" sz="900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123" y="3446036"/>
            <a:ext cx="458398" cy="392320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8616877" y="2200277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8620762" y="2826571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8562755" y="2784927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시간</a:t>
            </a:r>
            <a:r>
              <a:rPr lang="en-US" altLang="ko-KR" sz="800" dirty="0"/>
              <a:t>,</a:t>
            </a:r>
            <a:r>
              <a:rPr lang="ko-KR" altLang="en-US" sz="800" dirty="0"/>
              <a:t> 경로</a:t>
            </a:r>
            <a:r>
              <a:rPr lang="en-US" altLang="ko-KR" sz="800" dirty="0"/>
              <a:t>,</a:t>
            </a:r>
            <a:r>
              <a:rPr lang="ko-KR" altLang="en-US" sz="800" dirty="0"/>
              <a:t> 요금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608172" y="4063326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TextBox 58"/>
          <p:cNvSpPr txBox="1"/>
          <p:nvPr/>
        </p:nvSpPr>
        <p:spPr>
          <a:xfrm>
            <a:off x="8690305" y="4028438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할인 정보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616877" y="3444082"/>
            <a:ext cx="2136110" cy="4209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TextBox 60"/>
          <p:cNvSpPr txBox="1"/>
          <p:nvPr/>
        </p:nvSpPr>
        <p:spPr>
          <a:xfrm>
            <a:off x="8691458" y="341591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승</a:t>
            </a:r>
            <a:r>
              <a:rPr lang="en-US" altLang="ko-KR" sz="800" dirty="0"/>
              <a:t>,</a:t>
            </a:r>
            <a:r>
              <a:rPr lang="ko-KR" altLang="en-US" sz="800" dirty="0"/>
              <a:t>하차 알림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608172" y="4701837"/>
            <a:ext cx="2136110" cy="4209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3" name="TextBox 62"/>
          <p:cNvSpPr txBox="1"/>
          <p:nvPr/>
        </p:nvSpPr>
        <p:spPr>
          <a:xfrm>
            <a:off x="8678673" y="464812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/>
              <a:t>결제기능</a:t>
            </a:r>
            <a:endParaRPr lang="ko-KR" altLang="en-US" sz="800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8601635" y="2172299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8595816" y="4042388"/>
            <a:ext cx="835310" cy="1673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8691458" y="3415910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승</a:t>
            </a:r>
            <a:r>
              <a:rPr lang="en-US" altLang="ko-KR" sz="800" dirty="0"/>
              <a:t>,</a:t>
            </a:r>
            <a:r>
              <a:rPr lang="ko-KR" altLang="en-US" sz="800" dirty="0"/>
              <a:t>하차 알림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8595816" y="4680900"/>
            <a:ext cx="835310" cy="16731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04521" y="3423144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8608406" y="2805633"/>
            <a:ext cx="835310" cy="1673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8692296" y="2146801"/>
            <a:ext cx="661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선물하기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8697374" y="4015562"/>
            <a:ext cx="70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할인정보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62755" y="2784633"/>
            <a:ext cx="92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시간</a:t>
            </a:r>
            <a:r>
              <a:rPr lang="en-US" altLang="ko-KR" sz="800" dirty="0"/>
              <a:t>, </a:t>
            </a:r>
            <a:r>
              <a:rPr lang="ko-KR" altLang="en-US" sz="800" dirty="0"/>
              <a:t>경로</a:t>
            </a:r>
            <a:r>
              <a:rPr lang="en-US" altLang="ko-KR" sz="800" dirty="0"/>
              <a:t>, </a:t>
            </a:r>
            <a:r>
              <a:rPr lang="ko-KR" altLang="en-US" sz="800" dirty="0"/>
              <a:t>요금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697374" y="4658662"/>
            <a:ext cx="70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결제기능</a:t>
            </a:r>
            <a:endParaRPr lang="ko-KR" alt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8638710" y="3399869"/>
            <a:ext cx="780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승</a:t>
            </a:r>
            <a:r>
              <a:rPr lang="en-US" altLang="ko-KR" sz="800" dirty="0"/>
              <a:t>,</a:t>
            </a:r>
            <a:r>
              <a:rPr lang="ko-KR" altLang="en-US" sz="800" dirty="0"/>
              <a:t>하차 알림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99" y="1493242"/>
            <a:ext cx="2531147" cy="39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1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179955" y="453776"/>
            <a:ext cx="2940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테스크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정리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- ( 8 )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AB34CD-DC17-47F8-8490-D83698A2C62E}"/>
              </a:ext>
            </a:extLst>
          </p:cNvPr>
          <p:cNvSpPr/>
          <p:nvPr/>
        </p:nvSpPr>
        <p:spPr>
          <a:xfrm>
            <a:off x="644548" y="54266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8371794" y="1438193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4747701" y="145687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CF85EB5-8868-4B6C-89A1-0A1F0DCC4F17}"/>
              </a:ext>
            </a:extLst>
          </p:cNvPr>
          <p:cNvSpPr/>
          <p:nvPr/>
        </p:nvSpPr>
        <p:spPr>
          <a:xfrm>
            <a:off x="1155016" y="1481757"/>
            <a:ext cx="2656102" cy="39868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1345553" y="6117109"/>
            <a:ext cx="2359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하차 인식 태그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/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환승 시도 중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1179955" y="1118800"/>
            <a:ext cx="2656102" cy="4791366"/>
            <a:chOff x="638974" y="1043985"/>
            <a:chExt cx="2656102" cy="4791366"/>
          </a:xfrm>
        </p:grpSpPr>
        <p:sp>
          <p:nvSpPr>
            <p:cNvPr id="89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8368378" y="1077361"/>
            <a:ext cx="2656102" cy="4791366"/>
            <a:chOff x="638974" y="1043985"/>
            <a:chExt cx="2656102" cy="4791366"/>
          </a:xfrm>
        </p:grpSpPr>
        <p:sp>
          <p:nvSpPr>
            <p:cNvPr id="116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4885446" y="6076174"/>
            <a:ext cx="2424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도착 예정 시간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예상 소요 시간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   -&gt; 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금액 확인 창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3A37F3-99E6-48FD-9558-D61E51B49FC1}"/>
              </a:ext>
            </a:extLst>
          </p:cNvPr>
          <p:cNvSpPr/>
          <p:nvPr/>
        </p:nvSpPr>
        <p:spPr>
          <a:xfrm>
            <a:off x="8845340" y="6105241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하차 시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재클릭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하여 </a:t>
            </a:r>
            <a:endParaRPr lang="en-US" altLang="ko-KR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카드 </a:t>
            </a:r>
            <a:r>
              <a:rPr lang="ko-KR" altLang="en-US" sz="14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정보창</a:t>
            </a:r>
            <a:r>
              <a:rPr lang="ko-KR" altLang="en-US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14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ON</a:t>
            </a:r>
            <a:endParaRPr lang="ko-KR" altLang="en-US" sz="14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4747701" y="1090693"/>
            <a:ext cx="2656102" cy="4791366"/>
            <a:chOff x="638974" y="1043985"/>
            <a:chExt cx="2656102" cy="4791366"/>
          </a:xfrm>
        </p:grpSpPr>
        <p:sp>
          <p:nvSpPr>
            <p:cNvPr id="141" name="사각형: 둥근 모서리 3">
              <a:extLst>
                <a:ext uri="{FF2B5EF4-FFF2-40B4-BE49-F238E27FC236}">
                  <a16:creationId xmlns:a16="http://schemas.microsoft.com/office/drawing/2014/main" id="{50861BE5-4CF2-46BA-B681-7A3B9F65620B}"/>
                </a:ext>
              </a:extLst>
            </p:cNvPr>
            <p:cNvSpPr/>
            <p:nvPr/>
          </p:nvSpPr>
          <p:spPr>
            <a:xfrm>
              <a:off x="638974" y="1043985"/>
              <a:ext cx="2656102" cy="4791366"/>
            </a:xfrm>
            <a:prstGeom prst="roundRect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CF85EB5-8868-4B6C-89A1-0A1F0DCC4F17}"/>
                </a:ext>
              </a:extLst>
            </p:cNvPr>
            <p:cNvSpPr/>
            <p:nvPr/>
          </p:nvSpPr>
          <p:spPr>
            <a:xfrm>
              <a:off x="638974" y="1404817"/>
              <a:ext cx="2656102" cy="3986824"/>
            </a:xfrm>
            <a:prstGeom prst="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9564D68-610C-4E38-BCE4-1E2B8DD09F84}"/>
                </a:ext>
              </a:extLst>
            </p:cNvPr>
            <p:cNvSpPr/>
            <p:nvPr/>
          </p:nvSpPr>
          <p:spPr>
            <a:xfrm>
              <a:off x="1866948" y="5445259"/>
              <a:ext cx="243604" cy="2951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F88BB88-3C68-4CDE-A3FD-881A5F0F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68" y="1608700"/>
              <a:ext cx="313966" cy="283040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3345B185-A2DF-474F-9C16-EAC49233B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258" y="1591721"/>
              <a:ext cx="329604" cy="297142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C356D555-D102-498B-9086-8BB2A944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449" y="1524879"/>
              <a:ext cx="328134" cy="363984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33E59CF-8F26-4FE8-83AC-5362EAA7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855" y="1559257"/>
              <a:ext cx="297142" cy="329606"/>
            </a:xfrm>
            <a:prstGeom prst="rect">
              <a:avLst/>
            </a:prstGeom>
          </p:spPr>
        </p:pic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629B9344-0372-40B4-B3C0-78CEA63110B3}"/>
                </a:ext>
              </a:extLst>
            </p:cNvPr>
            <p:cNvSpPr/>
            <p:nvPr/>
          </p:nvSpPr>
          <p:spPr>
            <a:xfrm>
              <a:off x="2550731" y="1185919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0533317C-9A69-40CE-97FE-FD53E090542B}"/>
                </a:ext>
              </a:extLst>
            </p:cNvPr>
            <p:cNvSpPr/>
            <p:nvPr/>
          </p:nvSpPr>
          <p:spPr>
            <a:xfrm>
              <a:off x="2816295" y="1180567"/>
              <a:ext cx="121802" cy="147556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2709" r="6539" b="21103"/>
          <a:stretch/>
        </p:blipFill>
        <p:spPr>
          <a:xfrm rot="5400000">
            <a:off x="1285194" y="3111550"/>
            <a:ext cx="2445622" cy="1230923"/>
          </a:xfrm>
          <a:prstGeom prst="rect">
            <a:avLst/>
          </a:prstGeom>
        </p:spPr>
      </p:pic>
      <p:sp>
        <p:nvSpPr>
          <p:cNvPr id="152" name="모서리가 둥근 직사각형 151"/>
          <p:cNvSpPr/>
          <p:nvPr/>
        </p:nvSpPr>
        <p:spPr>
          <a:xfrm>
            <a:off x="4996262" y="2307730"/>
            <a:ext cx="2136110" cy="27367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4BA</a:t>
            </a:r>
            <a:r>
              <a:rPr lang="ko-KR" altLang="en-US" sz="1200" dirty="0">
                <a:solidFill>
                  <a:schemeClr val="tx1"/>
                </a:solidFill>
              </a:rPr>
              <a:t>번 버스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**</a:t>
            </a:r>
            <a:r>
              <a:rPr lang="ko-KR" altLang="en-US" sz="1200" dirty="0" err="1">
                <a:solidFill>
                  <a:schemeClr val="tx1"/>
                </a:solidFill>
              </a:rPr>
              <a:t>분후</a:t>
            </a:r>
            <a:r>
              <a:rPr lang="ko-KR" altLang="en-US" sz="1200" dirty="0">
                <a:solidFill>
                  <a:schemeClr val="tx1"/>
                </a:solidFill>
              </a:rPr>
              <a:t> 도착 예정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BB</a:t>
            </a:r>
            <a:r>
              <a:rPr lang="ko-KR" altLang="en-US" sz="1200" dirty="0">
                <a:solidFill>
                  <a:schemeClr val="tx1"/>
                </a:solidFill>
              </a:rPr>
              <a:t>정거장에서 하차 바람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----------------------------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예상 금액 </a:t>
            </a:r>
            <a:r>
              <a:rPr lang="en-US" altLang="ko-KR" sz="1200" dirty="0">
                <a:solidFill>
                  <a:schemeClr val="tx1"/>
                </a:solidFill>
              </a:rPr>
              <a:t>\XXXXX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**</a:t>
            </a:r>
            <a:r>
              <a:rPr lang="ko-KR" altLang="en-US" sz="1200" dirty="0">
                <a:solidFill>
                  <a:schemeClr val="tx1"/>
                </a:solidFill>
              </a:rPr>
              <a:t>분 </a:t>
            </a:r>
            <a:r>
              <a:rPr lang="ko-KR" altLang="en-US" sz="1200" dirty="0" err="1">
                <a:solidFill>
                  <a:schemeClr val="tx1"/>
                </a:solidFill>
              </a:rPr>
              <a:t>소요예정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22709" r="6539" b="21103"/>
          <a:stretch/>
        </p:blipFill>
        <p:spPr>
          <a:xfrm rot="5400000">
            <a:off x="8486708" y="3114795"/>
            <a:ext cx="2445622" cy="12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4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F4747-D88B-41EF-9188-AAE6F732D69A}"/>
              </a:ext>
            </a:extLst>
          </p:cNvPr>
          <p:cNvSpPr txBox="1"/>
          <p:nvPr/>
        </p:nvSpPr>
        <p:spPr>
          <a:xfrm>
            <a:off x="1505244" y="2921168"/>
            <a:ext cx="9799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/>
              <a:t>소감 </a:t>
            </a:r>
            <a:r>
              <a:rPr lang="en-US" altLang="ko-KR" sz="6000" dirty="0"/>
              <a:t>:  </a:t>
            </a:r>
            <a:r>
              <a:rPr lang="ko-KR" altLang="en-US" sz="6000" dirty="0"/>
              <a:t>교수님 감사합니다</a:t>
            </a:r>
            <a:r>
              <a:rPr lang="en-US" altLang="ko-KR" sz="6000" dirty="0"/>
              <a:t>!!!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342395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85391-EADF-4941-8E7E-636866F741AB}"/>
              </a:ext>
            </a:extLst>
          </p:cNvPr>
          <p:cNvSpPr/>
          <p:nvPr/>
        </p:nvSpPr>
        <p:spPr>
          <a:xfrm>
            <a:off x="2898371" y="2837498"/>
            <a:ext cx="6395258" cy="1097280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4244246" y="3075057"/>
            <a:ext cx="370351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Thank You ;D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3E3CC-5C97-46A4-A1E5-9ECA916411A4}"/>
              </a:ext>
            </a:extLst>
          </p:cNvPr>
          <p:cNvSpPr txBox="1"/>
          <p:nvPr/>
        </p:nvSpPr>
        <p:spPr>
          <a:xfrm>
            <a:off x="417741" y="408847"/>
            <a:ext cx="9893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UI/UX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10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079730" y="2250615"/>
            <a:ext cx="385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기차 예매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도착 지역 관광지 소개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이동경로확인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1483396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1432596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벤치마킹 기본 기능</a:t>
            </a:r>
            <a:endParaRPr lang="ko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603DF-72D3-4707-90E4-1F2CD87FAD91}"/>
              </a:ext>
            </a:extLst>
          </p:cNvPr>
          <p:cNvSpPr txBox="1"/>
          <p:nvPr/>
        </p:nvSpPr>
        <p:spPr>
          <a:xfrm>
            <a:off x="2079730" y="4660462"/>
            <a:ext cx="385064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할인 정보 배너 설정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지연 출발 지점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이유 알림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9F0A1B-1903-4024-8E92-849E8C18DD92}"/>
              </a:ext>
            </a:extLst>
          </p:cNvPr>
          <p:cNvSpPr/>
          <p:nvPr/>
        </p:nvSpPr>
        <p:spPr>
          <a:xfrm>
            <a:off x="1467431" y="3893243"/>
            <a:ext cx="375920" cy="345440"/>
          </a:xfrm>
          <a:prstGeom prst="rect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A17C7A-8C07-49CC-B4AD-EEAE58D6C967}"/>
              </a:ext>
            </a:extLst>
          </p:cNvPr>
          <p:cNvSpPr/>
          <p:nvPr/>
        </p:nvSpPr>
        <p:spPr>
          <a:xfrm>
            <a:off x="2034011" y="3842443"/>
            <a:ext cx="1710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보완 사항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514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4739</Words>
  <Application>Microsoft Office PowerPoint</Application>
  <PresentationFormat>와이드스크린</PresentationFormat>
  <Paragraphs>912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5" baseType="lpstr">
      <vt:lpstr>Wingdings</vt:lpstr>
      <vt:lpstr>아리따-돋움(TTF)-Light</vt:lpstr>
      <vt:lpstr>210 맨발의청춘 R</vt:lpstr>
      <vt:lpstr>아리따-돋움(TTF)-Bold</vt:lpstr>
      <vt:lpstr>210 맨발의청춘 L</vt:lpstr>
      <vt:lpstr>맑은 고딕</vt:lpstr>
      <vt:lpstr>Arial</vt:lpstr>
      <vt:lpstr>아리따-돋움(TTF)-Medium</vt:lpstr>
      <vt:lpstr>아리따-돋움(TTF)-SemiBold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2조 황주호</dc:title>
  <dc:creator/>
  <cp:keywords>1560058</cp:keywords>
  <dc:description/>
  <cp:lastModifiedBy/>
  <cp:revision>1</cp:revision>
  <dcterms:created xsi:type="dcterms:W3CDTF">2019-04-23T11:54:54Z</dcterms:created>
  <dcterms:modified xsi:type="dcterms:W3CDTF">2019-06-11T10:46:45Z</dcterms:modified>
  <cp:category>1560058, 1560050, 1560008, 1560057</cp:category>
  <cp:contentStatus/>
</cp:coreProperties>
</file>